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1"/>
  </p:notesMasterIdLst>
  <p:sldIdLst>
    <p:sldId id="944" r:id="rId2"/>
    <p:sldId id="258" r:id="rId3"/>
    <p:sldId id="996" r:id="rId4"/>
    <p:sldId id="295" r:id="rId5"/>
    <p:sldId id="263" r:id="rId6"/>
    <p:sldId id="998" r:id="rId7"/>
    <p:sldId id="999" r:id="rId8"/>
    <p:sldId id="315" r:id="rId9"/>
    <p:sldId id="945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C29A79-D729-9F73-5950-512E321A21E0}" name="DGARAE" initials="DGARAE" userId="DGARAE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llermo Castillo" initials="GC" lastIdx="7" clrIdx="0">
    <p:extLst>
      <p:ext uri="{19B8F6BF-5375-455C-9EA6-DF929625EA0E}">
        <p15:presenceInfo xmlns:p15="http://schemas.microsoft.com/office/powerpoint/2012/main" userId="01979162ce760786" providerId="Windows Live"/>
      </p:ext>
    </p:extLst>
  </p:cmAuthor>
  <p:cmAuthor id="2" name="MUÑOZ TORRES ADOLFO" initials="MTA" lastIdx="1" clrIdx="1">
    <p:extLst>
      <p:ext uri="{19B8F6BF-5375-455C-9EA6-DF929625EA0E}">
        <p15:presenceInfo xmlns:p15="http://schemas.microsoft.com/office/powerpoint/2012/main" userId="S::ADOLFO.MUNOZ@inegi.org.mx::b386e061-dc44-4e18-be96-a59b379fbd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08" y="64"/>
      </p:cViewPr>
      <p:guideLst>
        <p:guide orient="horz" pos="2387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2146D-9BA0-4197-B1C6-19620E82FAA1}" type="datetimeFigureOut">
              <a:rPr lang="es-MX" smtClean="0"/>
              <a:t>29/11/2022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A0886-F43A-4F06-BD7D-E7F3A5DAC84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8093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CD2B8-D33F-3D45-BAC5-4700289EAF38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0657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presican/4563870582/" TargetMode="External"/><Relationship Id="rId7" Type="http://schemas.openxmlformats.org/officeDocument/2006/relationships/image" Target="../media/image8.sv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7BD5C0A-6B89-4EE4-8671-C46B21BD2C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3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ndo blanc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4415C075-139F-FB4D-9B86-4127AA2641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99616" y="252408"/>
            <a:ext cx="1756229" cy="349250"/>
          </a:xfrm>
          <a:prstGeom prst="rect">
            <a:avLst/>
          </a:prstGeom>
        </p:spPr>
      </p:pic>
      <p:sp>
        <p:nvSpPr>
          <p:cNvPr id="3" name="Marcador de número de diapositiva 4">
            <a:extLst>
              <a:ext uri="{FF2B5EF4-FFF2-40B4-BE49-F238E27FC236}">
                <a16:creationId xmlns:a16="http://schemas.microsoft.com/office/drawing/2014/main" id="{4ABDC8B8-E5E3-FA48-B3A0-7B2DE8A29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4764" y="217750"/>
            <a:ext cx="659435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67891461"/>
      </p:ext>
    </p:extLst>
  </p:cSld>
  <p:clrMapOvr>
    <a:masterClrMapping/>
  </p:clrMapOvr>
  <p:transition spd="slow" advClick="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ndo blanc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A2E7BFC-2229-B147-B2A4-A684558A7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024CF08-ED64-D843-9A06-7A2C27FDA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1200" y="6248095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837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nd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C3B3E65-2B01-6F43-BD90-CF581CD56E2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7FE530E0-368D-BF49-BFED-ADEEEA2BAA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ACF3B95-16E2-D74E-8FBF-876BA89F8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7159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ndo 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98505CD3-0411-1F4C-92D3-97E982F3B89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8D56C19-A3FB-BE47-A54C-C0AA0B0D1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623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ndo blanco/azul mari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13EDDA-2586-2241-9BE6-3C5F58432F08}"/>
              </a:ext>
            </a:extLst>
          </p:cNvPr>
          <p:cNvSpPr/>
          <p:nvPr/>
        </p:nvSpPr>
        <p:spPr>
          <a:xfrm>
            <a:off x="0" y="3643301"/>
            <a:ext cx="12192000" cy="3214699"/>
          </a:xfrm>
          <a:prstGeom prst="rect">
            <a:avLst/>
          </a:prstGeom>
          <a:solidFill>
            <a:srgbClr val="0330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81AB52C7-89B6-4B46-92AA-4256BF844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433EEC5-1ED3-E94C-A3B9-5C214A0ED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82619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ndo azul con círc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A917F76B-BF86-794C-8A31-6046E48EF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44ECFEBC-660D-434C-8344-C08A2E534F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4945DB76-0E18-1946-A20A-9D6E663488F2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C5EC662C-F895-1C48-BB9C-C0951B1398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CF532CB6-AD19-714F-9F92-CB577F546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597611" cy="66285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25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ndo fotografí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3746C792-4334-454A-A97C-07BC572A0069}"/>
              </a:ext>
            </a:extLst>
          </p:cNvPr>
          <p:cNvGrpSpPr/>
          <p:nvPr/>
        </p:nvGrpSpPr>
        <p:grpSpPr>
          <a:xfrm>
            <a:off x="4804611" y="0"/>
            <a:ext cx="7387389" cy="6858000"/>
            <a:chOff x="4804611" y="0"/>
            <a:chExt cx="7387389" cy="6858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E174B2FC-808B-744E-8159-C7CEA98B2A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804611" y="0"/>
              <a:ext cx="7387389" cy="6858000"/>
            </a:xfrm>
            <a:prstGeom prst="rect">
              <a:avLst/>
            </a:prstGeom>
          </p:spPr>
        </p:pic>
        <p:pic>
          <p:nvPicPr>
            <p:cNvPr id="3" name="Gráfico 2">
              <a:extLst>
                <a:ext uri="{FF2B5EF4-FFF2-40B4-BE49-F238E27FC236}">
                  <a16:creationId xmlns:a16="http://schemas.microsoft.com/office/drawing/2014/main" id="{B52DC50A-408B-7245-9540-A0FD537B7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122EFA1-D65D-0E45-B806-064A77867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11730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ndo fotografí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BF374BF8-1F84-D748-A036-F029B84CC61D}"/>
              </a:ext>
            </a:extLst>
          </p:cNvPr>
          <p:cNvGrpSpPr/>
          <p:nvPr/>
        </p:nvGrpSpPr>
        <p:grpSpPr>
          <a:xfrm>
            <a:off x="0" y="0"/>
            <a:ext cx="11734799" cy="6858000"/>
            <a:chOff x="0" y="0"/>
            <a:chExt cx="11734799" cy="685800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314D1586-2CB8-8149-9B09-42CE57DEA9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6096000" cy="6858000"/>
            </a:xfrm>
            <a:prstGeom prst="rect">
              <a:avLst/>
            </a:prstGeom>
          </p:spPr>
        </p:pic>
        <p:pic>
          <p:nvPicPr>
            <p:cNvPr id="4" name="Gráfico 3">
              <a:extLst>
                <a:ext uri="{FF2B5EF4-FFF2-40B4-BE49-F238E27FC236}">
                  <a16:creationId xmlns:a16="http://schemas.microsoft.com/office/drawing/2014/main" id="{AB9F1846-AF65-664B-85FD-67577429A0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78570" y="6146800"/>
              <a:ext cx="1756229" cy="349250"/>
            </a:xfrm>
            <a:prstGeom prst="rect">
              <a:avLst/>
            </a:prstGeom>
          </p:spPr>
        </p:pic>
      </p:grp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81EBC65-41B9-7E46-8CF8-82EBBE97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5342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ndo fotografía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EF31BD9-511D-1D3B-D9D4-F741D87BCD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206547" y="952681"/>
            <a:ext cx="2973187" cy="2903523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F53546D-CD5D-134A-8463-2D86938B00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476" y="3703623"/>
            <a:ext cx="2704886" cy="2688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C18E27F-EEFB-404E-A713-3E39257C6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662" y="3103035"/>
            <a:ext cx="2704886" cy="26887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5CD94151-FE44-A340-A475-DDDB7FB72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0318" y="6222032"/>
            <a:ext cx="1756229" cy="349250"/>
          </a:xfrm>
          <a:prstGeom prst="rect">
            <a:avLst/>
          </a:prstGeom>
        </p:spPr>
      </p:pic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08EED5D9-56C2-A54C-ADE5-2B5AAF4892F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86012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ndo fotografía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5CBB391-16D4-2045-9931-6B70B85E3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912" y="0"/>
            <a:ext cx="6096000" cy="685800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33FEF4D4-89E2-0044-9F93-58D92AA4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D8C77D86-BCE4-0D48-A76D-EB5643BB9E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1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ada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ADDD0F-7C72-F649-B9D5-42A6304A44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10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ndo fotografía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78689504-EB2F-994A-9918-C0B5336D58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6"/>
          <a:stretch/>
        </p:blipFill>
        <p:spPr>
          <a:xfrm>
            <a:off x="-17929" y="0"/>
            <a:ext cx="5633763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81227824-1B8E-764E-A4AB-7CA2FF2A8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95BE7D3D-3DD9-B041-AC35-C9C19A24F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63968395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ndo fotografía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1003634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637368" y="247722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271102" y="207717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904836" y="2477225"/>
            <a:ext cx="2328454" cy="232845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4CCB6A8C-BD6C-2240-9533-4EECD43D7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500" y="6248095"/>
            <a:ext cx="1756229" cy="349250"/>
          </a:xfrm>
          <a:prstGeom prst="rect">
            <a:avLst/>
          </a:prstGeom>
        </p:spPr>
      </p:pic>
      <p:sp>
        <p:nvSpPr>
          <p:cNvPr id="7" name="Marcador de número de diapositiva 4">
            <a:extLst>
              <a:ext uri="{FF2B5EF4-FFF2-40B4-BE49-F238E27FC236}">
                <a16:creationId xmlns:a16="http://schemas.microsoft.com/office/drawing/2014/main" id="{C3C7ABA7-9F02-9B4D-B7C0-383A6E5D79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26040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Fondo fotografí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D3E7B82-B6DF-EB4D-AFDF-6C29FEC84D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05" y="1208944"/>
            <a:ext cx="4548738" cy="45216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6C4DEA6-FFE0-1542-91E7-208F4E9B4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569565D9-8BBD-2746-9EBF-2E21A95B8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7" name="Circle: Hollow 17">
            <a:extLst>
              <a:ext uri="{FF2B5EF4-FFF2-40B4-BE49-F238E27FC236}">
                <a16:creationId xmlns:a16="http://schemas.microsoft.com/office/drawing/2014/main" id="{447CE047-E90E-B348-A1FC-1FEB8B447921}"/>
              </a:ext>
            </a:extLst>
          </p:cNvPr>
          <p:cNvSpPr/>
          <p:nvPr/>
        </p:nvSpPr>
        <p:spPr>
          <a:xfrm>
            <a:off x="695061" y="886590"/>
            <a:ext cx="5134247" cy="5134247"/>
          </a:xfrm>
          <a:prstGeom prst="donut">
            <a:avLst>
              <a:gd name="adj" fmla="val 3999"/>
            </a:avLst>
          </a:prstGeom>
          <a:gradFill>
            <a:gsLst>
              <a:gs pos="1000">
                <a:srgbClr val="1277C6"/>
              </a:gs>
              <a:gs pos="74000">
                <a:srgbClr val="1BA3E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406712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6F8728-CC77-4D06-9DB5-CEEB1F0F5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5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41A786B-7C17-3B42-B0E0-38CFD2F32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553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03950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ortada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18CF22F-66B4-B24C-B54F-3457EEB92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05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ier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4F08C00-469B-BB4F-97A2-9B521A6A2C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8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nd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F9F92FA7-BDD0-DB49-9313-CBC8923C3A4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3EB46D32-45C8-8848-A5BC-FB71EFCCE1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5" name="Gráfico 4">
              <a:extLst>
                <a:ext uri="{FF2B5EF4-FFF2-40B4-BE49-F238E27FC236}">
                  <a16:creationId xmlns:a16="http://schemas.microsoft.com/office/drawing/2014/main" id="{4D5A119C-0322-114B-A400-DD7697C22F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982255" y="6148729"/>
              <a:ext cx="1756229" cy="349250"/>
            </a:xfrm>
            <a:prstGeom prst="rect">
              <a:avLst/>
            </a:prstGeom>
          </p:spPr>
        </p:pic>
      </p:grpSp>
      <p:sp>
        <p:nvSpPr>
          <p:cNvPr id="6" name="Marcador de número de diapositiva 4">
            <a:extLst>
              <a:ext uri="{FF2B5EF4-FFF2-40B4-BE49-F238E27FC236}">
                <a16:creationId xmlns:a16="http://schemas.microsoft.com/office/drawing/2014/main" id="{18055409-E9C7-0D48-86E6-BBA4C3443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6915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Í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5E905D4-EE1A-C54F-8133-911E6F19C69F}"/>
              </a:ext>
            </a:extLst>
          </p:cNvPr>
          <p:cNvGrpSpPr/>
          <p:nvPr/>
        </p:nvGrpSpPr>
        <p:grpSpPr>
          <a:xfrm>
            <a:off x="4109" y="0"/>
            <a:ext cx="12183781" cy="6858000"/>
            <a:chOff x="4109" y="0"/>
            <a:chExt cx="12183781" cy="6858000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5C2A6E1-BF1B-D243-8015-0E5FF15450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4109" y="0"/>
              <a:ext cx="12183781" cy="6858000"/>
            </a:xfrm>
            <a:prstGeom prst="rect">
              <a:avLst/>
            </a:prstGeom>
          </p:spPr>
        </p:pic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22B7C685-2DA6-1F43-80E3-E8E04CEF22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30416" y="6102349"/>
              <a:ext cx="1756229" cy="349250"/>
            </a:xfrm>
            <a:prstGeom prst="rect">
              <a:avLst/>
            </a:prstGeom>
          </p:spPr>
        </p:pic>
      </p:grpSp>
      <p:sp>
        <p:nvSpPr>
          <p:cNvPr id="7" name="Rectángulo 6">
            <a:extLst>
              <a:ext uri="{FF2B5EF4-FFF2-40B4-BE49-F238E27FC236}">
                <a16:creationId xmlns:a16="http://schemas.microsoft.com/office/drawing/2014/main" id="{18A80782-CB74-144B-B439-9AD667FDAB58}"/>
              </a:ext>
            </a:extLst>
          </p:cNvPr>
          <p:cNvSpPr/>
          <p:nvPr/>
        </p:nvSpPr>
        <p:spPr>
          <a:xfrm>
            <a:off x="1088020" y="1219200"/>
            <a:ext cx="1013942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parado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41A93948-750F-1B46-8D4A-BA0235DA8963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AA2618BB-9ED1-C94A-916D-03A9B97D1B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Gráfico 15">
              <a:extLst>
                <a:ext uri="{FF2B5EF4-FFF2-40B4-BE49-F238E27FC236}">
                  <a16:creationId xmlns:a16="http://schemas.microsoft.com/office/drawing/2014/main" id="{A5213888-FF02-3343-8516-A4661DB2C1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2252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do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2C77F357-FCDB-0445-AFEA-6DAE9292BBBD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37BDA145-FEC3-5645-A1F0-903012C5C49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Gráfico 7">
              <a:extLst>
                <a:ext uri="{FF2B5EF4-FFF2-40B4-BE49-F238E27FC236}">
                  <a16:creationId xmlns:a16="http://schemas.microsoft.com/office/drawing/2014/main" id="{CE23679C-DAF6-8543-8473-C9322EF3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837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404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parado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74683D17-FBCF-C746-A573-DDE2C97D2B34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6348611D-6CF2-404F-83D7-4D2587A9D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7" name="Gráfico 6">
              <a:extLst>
                <a:ext uri="{FF2B5EF4-FFF2-40B4-BE49-F238E27FC236}">
                  <a16:creationId xmlns:a16="http://schemas.microsoft.com/office/drawing/2014/main" id="{5B52042B-8B68-1D40-9F56-B0A58A1535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10270" y="5778500"/>
              <a:ext cx="1756229" cy="349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5796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parador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FEDFE3E2-DCF9-7545-8532-78F404B76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FB7774E4-6EE2-DD4B-AE86-3D69DF9BF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3770" y="57785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5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ndo blanc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áfico 1">
            <a:extLst>
              <a:ext uri="{FF2B5EF4-FFF2-40B4-BE49-F238E27FC236}">
                <a16:creationId xmlns:a16="http://schemas.microsoft.com/office/drawing/2014/main" id="{9B7BB6AA-6009-A04F-BB29-CEE94B10B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  <p:sp>
        <p:nvSpPr>
          <p:cNvPr id="4" name="Marcador de número de diapositiva 4">
            <a:extLst>
              <a:ext uri="{FF2B5EF4-FFF2-40B4-BE49-F238E27FC236}">
                <a16:creationId xmlns:a16="http://schemas.microsoft.com/office/drawing/2014/main" id="{0AFDBB41-A0C9-344A-997D-20C0ADE36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1000" y="171450"/>
            <a:ext cx="2743200" cy="3651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A36A776-E82A-DB4C-BEC6-9E86C7D9FDA4}" type="slidenum">
              <a:rPr lang="es-MX" smtClean="0"/>
              <a:pPr/>
              <a:t>‹Nº›</a:t>
            </a:fld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3EFA152-27E7-42B0-BA4F-34992A4D02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78570" y="6146800"/>
            <a:ext cx="1756229" cy="3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5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716CB66-A302-EF4A-A3FD-BE4B93CAE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26ABCA-6630-9D40-9F05-BE0D09388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69635C-E174-F140-861D-B81656121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7AB72-98ED-4B72-B92C-B7E5E1AE5581}" type="datetimeFigureOut">
              <a:rPr lang="es-MX" smtClean="0"/>
              <a:t>29/11/2022</a:t>
            </a:fld>
            <a:endParaRPr lang="es-MX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9755997-17D2-5141-9562-5C3A199E26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7F0282-F4C6-974D-AA6A-0DEE84C4F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566FF-4390-4943-B331-3D72C4E37A29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3811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88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60" r:id="rId25"/>
    <p:sldLayoutId id="2147483661" r:id="rId26"/>
    <p:sldLayoutId id="214748366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45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18" Type="http://schemas.openxmlformats.org/officeDocument/2006/relationships/image" Target="../media/image60.png"/><Relationship Id="rId3" Type="http://schemas.openxmlformats.org/officeDocument/2006/relationships/image" Target="../media/image47.png"/><Relationship Id="rId7" Type="http://schemas.openxmlformats.org/officeDocument/2006/relationships/image" Target="../media/image26.svg"/><Relationship Id="rId12" Type="http://schemas.openxmlformats.org/officeDocument/2006/relationships/image" Target="../media/image54.png"/><Relationship Id="rId17" Type="http://schemas.openxmlformats.org/officeDocument/2006/relationships/image" Target="../media/image59.svg"/><Relationship Id="rId2" Type="http://schemas.openxmlformats.org/officeDocument/2006/relationships/image" Target="../media/image46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53.svg"/><Relationship Id="rId5" Type="http://schemas.openxmlformats.org/officeDocument/2006/relationships/image" Target="../media/image49.png"/><Relationship Id="rId15" Type="http://schemas.openxmlformats.org/officeDocument/2006/relationships/image" Target="../media/image57.svg"/><Relationship Id="rId10" Type="http://schemas.openxmlformats.org/officeDocument/2006/relationships/image" Target="../media/image52.png"/><Relationship Id="rId19" Type="http://schemas.openxmlformats.org/officeDocument/2006/relationships/image" Target="../media/image61.svg"/><Relationship Id="rId4" Type="http://schemas.openxmlformats.org/officeDocument/2006/relationships/image" Target="../media/image48.png"/><Relationship Id="rId9" Type="http://schemas.openxmlformats.org/officeDocument/2006/relationships/image" Target="../media/image51.svg"/><Relationship Id="rId14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3.svg"/><Relationship Id="rId7" Type="http://schemas.openxmlformats.org/officeDocument/2006/relationships/image" Target="../media/image32.svg"/><Relationship Id="rId12" Type="http://schemas.openxmlformats.org/officeDocument/2006/relationships/image" Target="../media/image65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png"/><Relationship Id="rId11" Type="http://schemas.openxmlformats.org/officeDocument/2006/relationships/image" Target="../media/image64.png"/><Relationship Id="rId5" Type="http://schemas.openxmlformats.org/officeDocument/2006/relationships/image" Target="../media/image30.svg"/><Relationship Id="rId10" Type="http://schemas.openxmlformats.org/officeDocument/2006/relationships/image" Target="../media/image41.png"/><Relationship Id="rId4" Type="http://schemas.openxmlformats.org/officeDocument/2006/relationships/image" Target="../media/image29.png"/><Relationship Id="rId9" Type="http://schemas.openxmlformats.org/officeDocument/2006/relationships/image" Target="../media/image4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2.svg"/><Relationship Id="rId7" Type="http://schemas.openxmlformats.org/officeDocument/2006/relationships/image" Target="../media/image4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png"/><Relationship Id="rId5" Type="http://schemas.openxmlformats.org/officeDocument/2006/relationships/image" Target="../media/image30.svg"/><Relationship Id="rId10" Type="http://schemas.openxmlformats.org/officeDocument/2006/relationships/image" Target="../media/image65.svg"/><Relationship Id="rId4" Type="http://schemas.openxmlformats.org/officeDocument/2006/relationships/image" Target="../media/image29.png"/><Relationship Id="rId9" Type="http://schemas.openxmlformats.org/officeDocument/2006/relationships/image" Target="../media/image6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6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9.svg"/><Relationship Id="rId5" Type="http://schemas.openxmlformats.org/officeDocument/2006/relationships/image" Target="../media/image68.png"/><Relationship Id="rId4" Type="http://schemas.openxmlformats.org/officeDocument/2006/relationships/image" Target="../media/image6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8C0271B7-C203-F742-AB2C-0604D9EF0447}"/>
              </a:ext>
            </a:extLst>
          </p:cNvPr>
          <p:cNvSpPr txBox="1">
            <a:spLocks/>
          </p:cNvSpPr>
          <p:nvPr/>
        </p:nvSpPr>
        <p:spPr>
          <a:xfrm>
            <a:off x="962937" y="2353077"/>
            <a:ext cx="10435991" cy="146594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Lineamientos para el aprovechamiento de registros administrativos en</a:t>
            </a:r>
            <a:r>
              <a:rPr lang="es-MX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la producción de información estadística y geográfica</a:t>
            </a:r>
            <a:r>
              <a:rPr lang="es-MX" altLang="ko-K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F6F4CB6D-519A-E44E-B32F-108B2DF549BE}"/>
              </a:ext>
            </a:extLst>
          </p:cNvPr>
          <p:cNvSpPr txBox="1">
            <a:spLocks/>
          </p:cNvSpPr>
          <p:nvPr/>
        </p:nvSpPr>
        <p:spPr>
          <a:xfrm>
            <a:off x="962937" y="5350288"/>
            <a:ext cx="8554549" cy="576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altLang="ko-K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DE ESTADÍSTICAS ECONÓMICAS</a:t>
            </a:r>
          </a:p>
          <a:p>
            <a:pPr marL="0" indent="0">
              <a:buNone/>
            </a:pPr>
            <a:r>
              <a:rPr lang="es-MX" altLang="ko-K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DIRECCIÓN GENERAL ADJUNTA DE REGISTROS ADMINISTRATIVOS ECONÓMICOS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84A4BAA8-D5D4-2F44-8AF7-EA873A2ABA57}"/>
              </a:ext>
            </a:extLst>
          </p:cNvPr>
          <p:cNvSpPr txBox="1">
            <a:spLocks/>
          </p:cNvSpPr>
          <p:nvPr/>
        </p:nvSpPr>
        <p:spPr>
          <a:xfrm>
            <a:off x="9656273" y="5463398"/>
            <a:ext cx="2111657" cy="3853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Diciembre, 2022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6BBFE8D-5E41-5D4B-9870-6A985DB88F93}"/>
              </a:ext>
            </a:extLst>
          </p:cNvPr>
          <p:cNvCxnSpPr/>
          <p:nvPr/>
        </p:nvCxnSpPr>
        <p:spPr>
          <a:xfrm>
            <a:off x="10257937" y="5393184"/>
            <a:ext cx="1050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217FC1AE-D275-AC4B-9003-742ED4105206}"/>
              </a:ext>
            </a:extLst>
          </p:cNvPr>
          <p:cNvCxnSpPr/>
          <p:nvPr/>
        </p:nvCxnSpPr>
        <p:spPr>
          <a:xfrm>
            <a:off x="10257937" y="5769213"/>
            <a:ext cx="1050489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704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94B1AB3-BA74-4065-A58B-08DBBF56A5A1}"/>
              </a:ext>
            </a:extLst>
          </p:cNvPr>
          <p:cNvSpPr/>
          <p:nvPr/>
        </p:nvSpPr>
        <p:spPr>
          <a:xfrm>
            <a:off x="695325" y="3675299"/>
            <a:ext cx="8288877" cy="3046615"/>
          </a:xfrm>
          <a:prstGeom prst="roundRect">
            <a:avLst>
              <a:gd name="adj" fmla="val 635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FA92D94-C449-49F7-AF2D-5B236FC79EF1}"/>
              </a:ext>
            </a:extLst>
          </p:cNvPr>
          <p:cNvSpPr/>
          <p:nvPr/>
        </p:nvSpPr>
        <p:spPr>
          <a:xfrm>
            <a:off x="8537048" y="3675298"/>
            <a:ext cx="461962" cy="2926689"/>
          </a:xfrm>
          <a:prstGeom prst="roundRect">
            <a:avLst>
              <a:gd name="adj" fmla="val 6350"/>
            </a:avLst>
          </a:prstGeom>
          <a:solidFill>
            <a:srgbClr val="1BA3E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630074-D5B1-4675-B2C5-CAFCD9B26395}"/>
              </a:ext>
            </a:extLst>
          </p:cNvPr>
          <p:cNvSpPr txBox="1"/>
          <p:nvPr/>
        </p:nvSpPr>
        <p:spPr>
          <a:xfrm>
            <a:off x="784100" y="3697130"/>
            <a:ext cx="46490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1B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Funciones</a:t>
            </a:r>
            <a:r>
              <a:rPr lang="en-US" sz="2000" dirty="0">
                <a:solidFill>
                  <a:srgbClr val="1B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 INEGI </a:t>
            </a:r>
            <a:r>
              <a:rPr lang="en-US" sz="2000" dirty="0" err="1">
                <a:solidFill>
                  <a:srgbClr val="1B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>
                <a:solidFill>
                  <a:srgbClr val="1B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1B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n-US" sz="2000" dirty="0">
                <a:solidFill>
                  <a:srgbClr val="1B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1B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SNIEG…</a:t>
            </a:r>
            <a:endParaRPr lang="id-ID" sz="2000" b="1" dirty="0">
              <a:solidFill>
                <a:srgbClr val="1BA3E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07C09E-AE27-4319-AF7C-F13894573959}"/>
              </a:ext>
            </a:extLst>
          </p:cNvPr>
          <p:cNvSpPr txBox="1"/>
          <p:nvPr/>
        </p:nvSpPr>
        <p:spPr>
          <a:xfrm>
            <a:off x="949871" y="4167369"/>
            <a:ext cx="7566473" cy="255454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Normar y coordinar el Sistema, 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así como las Actividades Estadísticas y Geográficas que lleven a cabo las Unidades del Estado, tomando en cuenta los estándares nacionales e internacionales y las mejores prácticas en la materia.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Producir y difundir información, </a:t>
            </a:r>
            <a:r>
              <a:rPr lang="es-MX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cual implica disponer de los datos recopilados por medio de los registros administrativos generados por las Unidades del Estado, garantizando la generación de información estadística y geográfica de forma continua, con calidad, pertinencia, oportunidad y menor solicitudes de respuesta para los informantes del Sistema.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CFC142E-3466-4936-BD50-E14C0DEC66E7}"/>
              </a:ext>
            </a:extLst>
          </p:cNvPr>
          <p:cNvSpPr/>
          <p:nvPr/>
        </p:nvSpPr>
        <p:spPr>
          <a:xfrm>
            <a:off x="6834936" y="831884"/>
            <a:ext cx="1509500" cy="1509498"/>
          </a:xfrm>
          <a:prstGeom prst="ellipse">
            <a:avLst/>
          </a:prstGeom>
          <a:solidFill>
            <a:srgbClr val="033057"/>
          </a:solidFill>
          <a:ln w="76200">
            <a:solidFill>
              <a:schemeClr val="bg1">
                <a:alpha val="56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30">
            <a:extLst>
              <a:ext uri="{FF2B5EF4-FFF2-40B4-BE49-F238E27FC236}">
                <a16:creationId xmlns:a16="http://schemas.microsoft.com/office/drawing/2014/main" id="{9E531884-BC02-E946-8F8D-5BA7B2CE8BB3}"/>
              </a:ext>
            </a:extLst>
          </p:cNvPr>
          <p:cNvSpPr txBox="1"/>
          <p:nvPr/>
        </p:nvSpPr>
        <p:spPr>
          <a:xfrm>
            <a:off x="580709" y="1428765"/>
            <a:ext cx="570038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acuerdo con la Ley del Sistema Nacional de Información Estadística y Geográfica (LSNIEG), </a:t>
            </a:r>
            <a:r>
              <a:rPr lang="es-MX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datos del Sistema serán considerados oficiales y además de uso obligatorio para la Federación, las entidades federativas y los municipios.</a:t>
            </a:r>
          </a:p>
          <a:p>
            <a:endParaRPr lang="es-ES" altLang="ko-KR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36E7C727-5C0F-454C-A7B0-5CEF8857FF2C}"/>
              </a:ext>
            </a:extLst>
          </p:cNvPr>
          <p:cNvSpPr txBox="1">
            <a:spLocks/>
          </p:cNvSpPr>
          <p:nvPr/>
        </p:nvSpPr>
        <p:spPr>
          <a:xfrm>
            <a:off x="580709" y="256012"/>
            <a:ext cx="5295852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</a:t>
            </a:r>
            <a:endParaRPr lang="ko-KR" altLang="en-US" sz="4000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áfico 29">
            <a:extLst>
              <a:ext uri="{FF2B5EF4-FFF2-40B4-BE49-F238E27FC236}">
                <a16:creationId xmlns:a16="http://schemas.microsoft.com/office/drawing/2014/main" id="{E2081C0F-9C3C-4A42-85A7-494F2F22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5" y="1066551"/>
            <a:ext cx="736600" cy="165100"/>
          </a:xfrm>
          <a:prstGeom prst="rect">
            <a:avLst/>
          </a:prstGeom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48C6019E-3F1B-D84B-AC1C-E1DF6CB11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>
                <a:solidFill>
                  <a:schemeClr val="bg1"/>
                </a:solidFill>
              </a:rPr>
              <a:pPr/>
              <a:t>2</a:t>
            </a:fld>
            <a:endParaRPr lang="es-MX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áfico 13">
            <a:extLst>
              <a:ext uri="{FF2B5EF4-FFF2-40B4-BE49-F238E27FC236}">
                <a16:creationId xmlns:a16="http://schemas.microsoft.com/office/drawing/2014/main" id="{1D21F263-7A96-4859-A62E-91E75C6DD2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85375" y="1080078"/>
            <a:ext cx="808555" cy="97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299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FCFAE4-D763-FA41-A50D-A59DF2810A83}"/>
              </a:ext>
            </a:extLst>
          </p:cNvPr>
          <p:cNvSpPr/>
          <p:nvPr/>
        </p:nvSpPr>
        <p:spPr>
          <a:xfrm>
            <a:off x="153255" y="680720"/>
            <a:ext cx="6298345" cy="58399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17C8826E-5AD8-6343-806A-8B53D9640732}"/>
              </a:ext>
            </a:extLst>
          </p:cNvPr>
          <p:cNvSpPr txBox="1"/>
          <p:nvPr/>
        </p:nvSpPr>
        <p:spPr>
          <a:xfrm>
            <a:off x="6719849" y="2073086"/>
            <a:ext cx="517878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Registros Administrativos (RA) son una fuente valiosa de datos para el país…</a:t>
            </a:r>
          </a:p>
          <a:p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porque contribuyen a</a:t>
            </a:r>
            <a:r>
              <a:rPr lang="es-MX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generación de información estadística y geográfica</a:t>
            </a:r>
            <a:r>
              <a:rPr lang="es-MX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que demanda la planeación del desarrollo nacional </a:t>
            </a:r>
            <a:r>
              <a:rPr lang="es-MX" altLang="ko-K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puesto que recopilan, almacenan y resguardan información sobre hechos o elementos, cuyo uso contribuye al estudio de diversos temas relevantes para el país con mayor oportunidad, calidad y menor costo.</a:t>
            </a:r>
          </a:p>
          <a:p>
            <a:endParaRPr lang="es-ES" altLang="ko-KR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57C91041-56F5-6A46-A6BF-9EFDAE7858DF}"/>
              </a:ext>
            </a:extLst>
          </p:cNvPr>
          <p:cNvSpPr txBox="1">
            <a:spLocks/>
          </p:cNvSpPr>
          <p:nvPr/>
        </p:nvSpPr>
        <p:spPr>
          <a:xfrm>
            <a:off x="6644466" y="374700"/>
            <a:ext cx="47550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NECESIDADES</a:t>
            </a:r>
            <a:endParaRPr lang="ko-KR" altLang="en-US" sz="4000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59082" y="1185239"/>
            <a:ext cx="736600" cy="165100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E883746D-5F6A-4521-B07E-989FA7AD795D}"/>
              </a:ext>
            </a:extLst>
          </p:cNvPr>
          <p:cNvGrpSpPr/>
          <p:nvPr/>
        </p:nvGrpSpPr>
        <p:grpSpPr>
          <a:xfrm>
            <a:off x="541542" y="896591"/>
            <a:ext cx="5682672" cy="5251135"/>
            <a:chOff x="1150560" y="1711163"/>
            <a:chExt cx="4234359" cy="4152426"/>
          </a:xfrm>
        </p:grpSpPr>
        <p:pic>
          <p:nvPicPr>
            <p:cNvPr id="6" name="Gráfico 5">
              <a:extLst>
                <a:ext uri="{FF2B5EF4-FFF2-40B4-BE49-F238E27FC236}">
                  <a16:creationId xmlns:a16="http://schemas.microsoft.com/office/drawing/2014/main" id="{9319DE19-8587-C647-B15B-4511B36F52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50560" y="1712733"/>
              <a:ext cx="1973223" cy="19732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Gráfico 16">
              <a:extLst>
                <a:ext uri="{FF2B5EF4-FFF2-40B4-BE49-F238E27FC236}">
                  <a16:creationId xmlns:a16="http://schemas.microsoft.com/office/drawing/2014/main" id="{5B84E0B4-DEED-B446-ABF4-89CBBEFD8D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6244" y="3490312"/>
              <a:ext cx="1973223" cy="23510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Gráfico 13">
              <a:extLst>
                <a:ext uri="{FF2B5EF4-FFF2-40B4-BE49-F238E27FC236}">
                  <a16:creationId xmlns:a16="http://schemas.microsoft.com/office/drawing/2014/main" id="{BB3CFCE8-4951-DC4A-8737-23A6D4174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983968" y="3886886"/>
              <a:ext cx="2351075" cy="197322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Gráfico 10">
              <a:extLst>
                <a:ext uri="{FF2B5EF4-FFF2-40B4-BE49-F238E27FC236}">
                  <a16:creationId xmlns:a16="http://schemas.microsoft.com/office/drawing/2014/main" id="{F0F24E48-7F66-EB4E-84F6-DABD18E42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359893" y="1711163"/>
              <a:ext cx="1973223" cy="23510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CuadroTexto 30">
              <a:extLst>
                <a:ext uri="{FF2B5EF4-FFF2-40B4-BE49-F238E27FC236}">
                  <a16:creationId xmlns:a16="http://schemas.microsoft.com/office/drawing/2014/main" id="{E013DAAC-72F8-2945-A1E0-57D6044DD3F0}"/>
                </a:ext>
              </a:extLst>
            </p:cNvPr>
            <p:cNvSpPr txBox="1"/>
            <p:nvPr/>
          </p:nvSpPr>
          <p:spPr>
            <a:xfrm>
              <a:off x="1341149" y="4327992"/>
              <a:ext cx="1496122" cy="1100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Contar con información histórica, que permita realizar comparaciones en el  tiempo y ver la evolución de los RA</a:t>
              </a:r>
            </a:p>
          </p:txBody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81E050C0-CA62-3448-82E4-39F7E80F5C68}"/>
                </a:ext>
              </a:extLst>
            </p:cNvPr>
            <p:cNvSpPr txBox="1"/>
            <p:nvPr/>
          </p:nvSpPr>
          <p:spPr>
            <a:xfrm>
              <a:off x="3528994" y="2059609"/>
              <a:ext cx="1855925" cy="1095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Promover la armonización de los RA entre las Unidades de Estado, que permita su interoperabilidad,  vinculación y comparabilidad para producir estadísticas</a:t>
              </a: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25AA86AF-5EDE-964E-9F60-568E69B339FE}"/>
                </a:ext>
              </a:extLst>
            </p:cNvPr>
            <p:cNvSpPr/>
            <p:nvPr/>
          </p:nvSpPr>
          <p:spPr>
            <a:xfrm>
              <a:off x="1168006" y="1722324"/>
              <a:ext cx="1939306" cy="318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COORDINACIÓN</a:t>
              </a:r>
              <a:endParaRPr lang="es-MX" sz="200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86738C3-907C-F34D-9F8C-FB53FA4A428F}"/>
                </a:ext>
              </a:extLst>
            </p:cNvPr>
            <p:cNvSpPr/>
            <p:nvPr/>
          </p:nvSpPr>
          <p:spPr>
            <a:xfrm>
              <a:off x="3364948" y="1749920"/>
              <a:ext cx="1968168" cy="318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VINCULACIÓN</a:t>
              </a:r>
              <a:endParaRPr lang="es-MX" sz="2000" dirty="0">
                <a:solidFill>
                  <a:schemeClr val="bg1"/>
                </a:solidFill>
              </a:endParaRP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435C2B73-1934-F34F-B8AA-BD76E30CA5D2}"/>
                </a:ext>
              </a:extLst>
            </p:cNvPr>
            <p:cNvSpPr/>
            <p:nvPr/>
          </p:nvSpPr>
          <p:spPr>
            <a:xfrm>
              <a:off x="1166242" y="5517357"/>
              <a:ext cx="1988907" cy="318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CONSERVACIÓN</a:t>
              </a:r>
              <a:endParaRPr lang="es-MX" sz="2000" dirty="0">
                <a:solidFill>
                  <a:schemeClr val="bg1"/>
                </a:solidFill>
              </a:endParaRPr>
            </a:p>
          </p:txBody>
        </p:sp>
        <p:pic>
          <p:nvPicPr>
            <p:cNvPr id="9" name="Gráfico 8">
              <a:extLst>
                <a:ext uri="{FF2B5EF4-FFF2-40B4-BE49-F238E27FC236}">
                  <a16:creationId xmlns:a16="http://schemas.microsoft.com/office/drawing/2014/main" id="{E21AD608-4BBF-CB45-9855-0C9B9057B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118116" y="2304979"/>
              <a:ext cx="367355" cy="755703"/>
            </a:xfrm>
            <a:prstGeom prst="rect">
              <a:avLst/>
            </a:prstGeom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C7D71CFF-484C-BF4D-A6BF-706D0E3390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173926" y="2677831"/>
              <a:ext cx="2211926" cy="2253079"/>
            </a:xfrm>
            <a:prstGeom prst="rect">
              <a:avLst/>
            </a:prstGeom>
          </p:spPr>
        </p:pic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AE4ECAE7-500A-8345-BD5A-315E84B617A1}"/>
                </a:ext>
              </a:extLst>
            </p:cNvPr>
            <p:cNvSpPr txBox="1"/>
            <p:nvPr/>
          </p:nvSpPr>
          <p:spPr>
            <a:xfrm>
              <a:off x="2393268" y="3405693"/>
              <a:ext cx="1642339" cy="733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altLang="ko-KR" dirty="0">
                  <a:solidFill>
                    <a:srgbClr val="033A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Repositorio </a:t>
              </a:r>
              <a:r>
                <a:rPr lang="es-MX" altLang="ko-KR" b="1" dirty="0">
                  <a:solidFill>
                    <a:srgbClr val="033A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s-MX" altLang="ko-KR" b="1" dirty="0">
                  <a:solidFill>
                    <a:srgbClr val="033A6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Registros Administrativos</a:t>
              </a: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CE702DBE-987D-1A46-8FD2-3457A2906315}"/>
                </a:ext>
              </a:extLst>
            </p:cNvPr>
            <p:cNvSpPr/>
            <p:nvPr/>
          </p:nvSpPr>
          <p:spPr>
            <a:xfrm>
              <a:off x="3358809" y="5545579"/>
              <a:ext cx="1974306" cy="3180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RESGUARDO</a:t>
              </a:r>
              <a:endParaRPr lang="es-MX" sz="2000" dirty="0">
                <a:solidFill>
                  <a:schemeClr val="bg1"/>
                </a:solidFill>
              </a:endParaRPr>
            </a:p>
          </p:txBody>
        </p:sp>
        <p:sp>
          <p:nvSpPr>
            <p:cNvPr id="33" name="CuadroTexto 32">
              <a:extLst>
                <a:ext uri="{FF2B5EF4-FFF2-40B4-BE49-F238E27FC236}">
                  <a16:creationId xmlns:a16="http://schemas.microsoft.com/office/drawing/2014/main" id="{481678B4-7818-4E41-8F7C-94B12E2D049F}"/>
                </a:ext>
              </a:extLst>
            </p:cNvPr>
            <p:cNvSpPr txBox="1"/>
            <p:nvPr/>
          </p:nvSpPr>
          <p:spPr>
            <a:xfrm>
              <a:off x="3675475" y="4364518"/>
              <a:ext cx="1496122" cy="1100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Disponer de un respaldo de los RA ante eventualidades como daño en los archivos, las bases de datos o los sistemas</a:t>
              </a:r>
            </a:p>
          </p:txBody>
        </p: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B3D6F9D9-A780-2949-933B-097010DAE81A}"/>
                </a:ext>
              </a:extLst>
            </p:cNvPr>
            <p:cNvSpPr txBox="1"/>
            <p:nvPr/>
          </p:nvSpPr>
          <p:spPr>
            <a:xfrm>
              <a:off x="1341149" y="2063188"/>
              <a:ext cx="1496122" cy="12720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Avanzar en el logro de la meta de generar </a:t>
              </a:r>
              <a:r>
                <a:rPr lang="es-MX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60% de Información de Interés Nacional a partir de RA (PESNIEG  </a:t>
              </a:r>
            </a:p>
            <a:p>
              <a:pPr algn="ctr"/>
              <a:r>
                <a:rPr lang="es-MX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2016-2040)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673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: Rounded Corners 15">
            <a:extLst>
              <a:ext uri="{FF2B5EF4-FFF2-40B4-BE49-F238E27FC236}">
                <a16:creationId xmlns:a16="http://schemas.microsoft.com/office/drawing/2014/main" id="{04398D6D-C4E7-0242-9F55-75274F3868D5}"/>
              </a:ext>
            </a:extLst>
          </p:cNvPr>
          <p:cNvSpPr/>
          <p:nvPr/>
        </p:nvSpPr>
        <p:spPr>
          <a:xfrm>
            <a:off x="8496300" y="-4062"/>
            <a:ext cx="3706010" cy="6858000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1277C6"/>
              </a:gs>
              <a:gs pos="61000">
                <a:srgbClr val="1BA3E2"/>
              </a:gs>
            </a:gsLst>
            <a:lin ang="27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90" name="Group 10">
            <a:extLst>
              <a:ext uri="{FF2B5EF4-FFF2-40B4-BE49-F238E27FC236}">
                <a16:creationId xmlns:a16="http://schemas.microsoft.com/office/drawing/2014/main" id="{2C3CEE4C-ECEF-0946-96BF-CE931722E7B7}"/>
              </a:ext>
            </a:extLst>
          </p:cNvPr>
          <p:cNvGrpSpPr/>
          <p:nvPr/>
        </p:nvGrpSpPr>
        <p:grpSpPr>
          <a:xfrm>
            <a:off x="7916496" y="448457"/>
            <a:ext cx="1174122" cy="1174122"/>
            <a:chOff x="1220118" y="2343274"/>
            <a:chExt cx="2450851" cy="2450851"/>
          </a:xfrm>
        </p:grpSpPr>
        <p:sp>
          <p:nvSpPr>
            <p:cNvPr id="91" name="Oval 11">
              <a:extLst>
                <a:ext uri="{FF2B5EF4-FFF2-40B4-BE49-F238E27FC236}">
                  <a16:creationId xmlns:a16="http://schemas.microsoft.com/office/drawing/2014/main" id="{FF36632F-AFC3-EF4F-A49B-D267FB0CA894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12">
              <a:extLst>
                <a:ext uri="{FF2B5EF4-FFF2-40B4-BE49-F238E27FC236}">
                  <a16:creationId xmlns:a16="http://schemas.microsoft.com/office/drawing/2014/main" id="{80723694-083F-3445-AEEE-6903834CAE73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13">
              <a:extLst>
                <a:ext uri="{FF2B5EF4-FFF2-40B4-BE49-F238E27FC236}">
                  <a16:creationId xmlns:a16="http://schemas.microsoft.com/office/drawing/2014/main" id="{964F74D5-C9EB-A443-A3F5-50C9F3CAEA41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30000">
                  <a:srgbClr val="033A6A"/>
                </a:gs>
                <a:gs pos="100000">
                  <a:srgbClr val="1276C5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Rectangle 33"/>
          <p:cNvSpPr/>
          <p:nvPr/>
        </p:nvSpPr>
        <p:spPr>
          <a:xfrm>
            <a:off x="9167196" y="621089"/>
            <a:ext cx="2795539" cy="84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Elevar la pertinencia, la  oportunidad y la calidad de la información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5386A63-6B19-4767-B181-146F4F49158E}"/>
              </a:ext>
            </a:extLst>
          </p:cNvPr>
          <p:cNvSpPr/>
          <p:nvPr/>
        </p:nvSpPr>
        <p:spPr>
          <a:xfrm>
            <a:off x="723900" y="2208713"/>
            <a:ext cx="3099661" cy="3019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AFF6B74-200B-4FE8-B922-7E3A88E0CD6C}"/>
              </a:ext>
            </a:extLst>
          </p:cNvPr>
          <p:cNvSpPr/>
          <p:nvPr/>
        </p:nvSpPr>
        <p:spPr>
          <a:xfrm>
            <a:off x="1997477" y="1937899"/>
            <a:ext cx="1680926" cy="454138"/>
          </a:xfrm>
          <a:custGeom>
            <a:avLst/>
            <a:gdLst>
              <a:gd name="connsiteX0" fmla="*/ 207818 w 1990918"/>
              <a:gd name="connsiteY0" fmla="*/ 0 h 483970"/>
              <a:gd name="connsiteX1" fmla="*/ 482841 w 1990918"/>
              <a:gd name="connsiteY1" fmla="*/ 0 h 483970"/>
              <a:gd name="connsiteX2" fmla="*/ 831273 w 1990918"/>
              <a:gd name="connsiteY2" fmla="*/ 0 h 483970"/>
              <a:gd name="connsiteX3" fmla="*/ 1508077 w 1990918"/>
              <a:gd name="connsiteY3" fmla="*/ 0 h 483970"/>
              <a:gd name="connsiteX4" fmla="*/ 1528264 w 1990918"/>
              <a:gd name="connsiteY4" fmla="*/ 0 h 483970"/>
              <a:gd name="connsiteX5" fmla="*/ 1528264 w 1990918"/>
              <a:gd name="connsiteY5" fmla="*/ 2035 h 483970"/>
              <a:gd name="connsiteX6" fmla="*/ 1605386 w 1990918"/>
              <a:gd name="connsiteY6" fmla="*/ 9810 h 483970"/>
              <a:gd name="connsiteX7" fmla="*/ 1990918 w 1990918"/>
              <a:gd name="connsiteY7" fmla="*/ 482841 h 483970"/>
              <a:gd name="connsiteX8" fmla="*/ 1856509 w 1990918"/>
              <a:gd name="connsiteY8" fmla="*/ 482841 h 483970"/>
              <a:gd name="connsiteX9" fmla="*/ 1856509 w 1990918"/>
              <a:gd name="connsiteY9" fmla="*/ 483970 h 483970"/>
              <a:gd name="connsiteX10" fmla="*/ 1528264 w 1990918"/>
              <a:gd name="connsiteY10" fmla="*/ 483970 h 483970"/>
              <a:gd name="connsiteX11" fmla="*/ 1233054 w 1990918"/>
              <a:gd name="connsiteY11" fmla="*/ 483970 h 483970"/>
              <a:gd name="connsiteX12" fmla="*/ 482841 w 1990918"/>
              <a:gd name="connsiteY12" fmla="*/ 483970 h 483970"/>
              <a:gd name="connsiteX13" fmla="*/ 0 w 1990918"/>
              <a:gd name="connsiteY13" fmla="*/ 1129 h 483970"/>
              <a:gd name="connsiteX14" fmla="*/ 207818 w 1990918"/>
              <a:gd name="connsiteY14" fmla="*/ 1129 h 48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90918" h="483970">
                <a:moveTo>
                  <a:pt x="207818" y="0"/>
                </a:moveTo>
                <a:lnTo>
                  <a:pt x="482841" y="0"/>
                </a:lnTo>
                <a:lnTo>
                  <a:pt x="831273" y="0"/>
                </a:lnTo>
                <a:lnTo>
                  <a:pt x="1508077" y="0"/>
                </a:lnTo>
                <a:lnTo>
                  <a:pt x="1528264" y="0"/>
                </a:lnTo>
                <a:lnTo>
                  <a:pt x="1528264" y="2035"/>
                </a:lnTo>
                <a:lnTo>
                  <a:pt x="1605386" y="9810"/>
                </a:lnTo>
                <a:cubicBezTo>
                  <a:pt x="1825409" y="54833"/>
                  <a:pt x="1990918" y="249508"/>
                  <a:pt x="1990918" y="482841"/>
                </a:cubicBezTo>
                <a:lnTo>
                  <a:pt x="1856509" y="482841"/>
                </a:lnTo>
                <a:lnTo>
                  <a:pt x="1856509" y="483970"/>
                </a:lnTo>
                <a:lnTo>
                  <a:pt x="1528264" y="483970"/>
                </a:lnTo>
                <a:lnTo>
                  <a:pt x="1233054" y="483970"/>
                </a:lnTo>
                <a:lnTo>
                  <a:pt x="482841" y="483970"/>
                </a:lnTo>
                <a:cubicBezTo>
                  <a:pt x="216175" y="483970"/>
                  <a:pt x="0" y="267795"/>
                  <a:pt x="0" y="1129"/>
                </a:cubicBezTo>
                <a:lnTo>
                  <a:pt x="207818" y="1129"/>
                </a:lnTo>
                <a:close/>
              </a:path>
            </a:pathLst>
          </a:custGeom>
          <a:solidFill>
            <a:srgbClr val="033A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A4C365-4FF2-422D-8B74-0C2252B7C6C8}"/>
              </a:ext>
            </a:extLst>
          </p:cNvPr>
          <p:cNvSpPr txBox="1"/>
          <p:nvPr/>
        </p:nvSpPr>
        <p:spPr>
          <a:xfrm>
            <a:off x="1997478" y="1988636"/>
            <a:ext cx="1675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36028E-4444-48CE-8B30-CD7ED00D0842}"/>
              </a:ext>
            </a:extLst>
          </p:cNvPr>
          <p:cNvSpPr/>
          <p:nvPr/>
        </p:nvSpPr>
        <p:spPr>
          <a:xfrm>
            <a:off x="1528628" y="3199782"/>
            <a:ext cx="23442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Fortalecer la producción de información estadística y geográfica para la toma de decisiones </a:t>
            </a:r>
            <a:r>
              <a:rPr lang="es-MX" sz="1400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mediante la homologación conceptual y la vinculación atendiendo las disposiciones de la LSNIEG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CC21198-B66B-4B52-A656-8CA7F5C92F05}"/>
              </a:ext>
            </a:extLst>
          </p:cNvPr>
          <p:cNvSpPr txBox="1"/>
          <p:nvPr/>
        </p:nvSpPr>
        <p:spPr>
          <a:xfrm>
            <a:off x="757609" y="2607502"/>
            <a:ext cx="2900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1277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Incrementar </a:t>
            </a:r>
            <a:r>
              <a:rPr lang="es-MX" b="1" dirty="0">
                <a:solidFill>
                  <a:srgbClr val="1277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diversidad y cobertura temática</a:t>
            </a:r>
            <a:endParaRPr lang="en-US" b="1" dirty="0">
              <a:solidFill>
                <a:srgbClr val="1277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8C50953-64D6-4904-A9A2-8B75F55CA556}"/>
              </a:ext>
            </a:extLst>
          </p:cNvPr>
          <p:cNvSpPr/>
          <p:nvPr/>
        </p:nvSpPr>
        <p:spPr>
          <a:xfrm>
            <a:off x="4112446" y="2208714"/>
            <a:ext cx="3374204" cy="3526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314F1002-1DC6-4AC5-81D3-7973A5E58E6F}"/>
              </a:ext>
            </a:extLst>
          </p:cNvPr>
          <p:cNvSpPr/>
          <p:nvPr/>
        </p:nvSpPr>
        <p:spPr>
          <a:xfrm>
            <a:off x="5386023" y="1937899"/>
            <a:ext cx="1680926" cy="454138"/>
          </a:xfrm>
          <a:custGeom>
            <a:avLst/>
            <a:gdLst>
              <a:gd name="connsiteX0" fmla="*/ 207818 w 1990918"/>
              <a:gd name="connsiteY0" fmla="*/ 0 h 483970"/>
              <a:gd name="connsiteX1" fmla="*/ 482841 w 1990918"/>
              <a:gd name="connsiteY1" fmla="*/ 0 h 483970"/>
              <a:gd name="connsiteX2" fmla="*/ 831273 w 1990918"/>
              <a:gd name="connsiteY2" fmla="*/ 0 h 483970"/>
              <a:gd name="connsiteX3" fmla="*/ 1508077 w 1990918"/>
              <a:gd name="connsiteY3" fmla="*/ 0 h 483970"/>
              <a:gd name="connsiteX4" fmla="*/ 1528264 w 1990918"/>
              <a:gd name="connsiteY4" fmla="*/ 0 h 483970"/>
              <a:gd name="connsiteX5" fmla="*/ 1528264 w 1990918"/>
              <a:gd name="connsiteY5" fmla="*/ 2035 h 483970"/>
              <a:gd name="connsiteX6" fmla="*/ 1605386 w 1990918"/>
              <a:gd name="connsiteY6" fmla="*/ 9810 h 483970"/>
              <a:gd name="connsiteX7" fmla="*/ 1990918 w 1990918"/>
              <a:gd name="connsiteY7" fmla="*/ 482841 h 483970"/>
              <a:gd name="connsiteX8" fmla="*/ 1856509 w 1990918"/>
              <a:gd name="connsiteY8" fmla="*/ 482841 h 483970"/>
              <a:gd name="connsiteX9" fmla="*/ 1856509 w 1990918"/>
              <a:gd name="connsiteY9" fmla="*/ 483970 h 483970"/>
              <a:gd name="connsiteX10" fmla="*/ 1528264 w 1990918"/>
              <a:gd name="connsiteY10" fmla="*/ 483970 h 483970"/>
              <a:gd name="connsiteX11" fmla="*/ 1233054 w 1990918"/>
              <a:gd name="connsiteY11" fmla="*/ 483970 h 483970"/>
              <a:gd name="connsiteX12" fmla="*/ 482841 w 1990918"/>
              <a:gd name="connsiteY12" fmla="*/ 483970 h 483970"/>
              <a:gd name="connsiteX13" fmla="*/ 0 w 1990918"/>
              <a:gd name="connsiteY13" fmla="*/ 1129 h 483970"/>
              <a:gd name="connsiteX14" fmla="*/ 207818 w 1990918"/>
              <a:gd name="connsiteY14" fmla="*/ 1129 h 483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90918" h="483970">
                <a:moveTo>
                  <a:pt x="207818" y="0"/>
                </a:moveTo>
                <a:lnTo>
                  <a:pt x="482841" y="0"/>
                </a:lnTo>
                <a:lnTo>
                  <a:pt x="831273" y="0"/>
                </a:lnTo>
                <a:lnTo>
                  <a:pt x="1508077" y="0"/>
                </a:lnTo>
                <a:lnTo>
                  <a:pt x="1528264" y="0"/>
                </a:lnTo>
                <a:lnTo>
                  <a:pt x="1528264" y="2035"/>
                </a:lnTo>
                <a:lnTo>
                  <a:pt x="1605386" y="9810"/>
                </a:lnTo>
                <a:cubicBezTo>
                  <a:pt x="1825409" y="54833"/>
                  <a:pt x="1990918" y="249508"/>
                  <a:pt x="1990918" y="482841"/>
                </a:cubicBezTo>
                <a:lnTo>
                  <a:pt x="1856509" y="482841"/>
                </a:lnTo>
                <a:lnTo>
                  <a:pt x="1856509" y="483970"/>
                </a:lnTo>
                <a:lnTo>
                  <a:pt x="1528264" y="483970"/>
                </a:lnTo>
                <a:lnTo>
                  <a:pt x="1233054" y="483970"/>
                </a:lnTo>
                <a:lnTo>
                  <a:pt x="482841" y="483970"/>
                </a:lnTo>
                <a:cubicBezTo>
                  <a:pt x="216175" y="483970"/>
                  <a:pt x="0" y="267795"/>
                  <a:pt x="0" y="1129"/>
                </a:cubicBezTo>
                <a:lnTo>
                  <a:pt x="207818" y="1129"/>
                </a:lnTo>
                <a:close/>
              </a:path>
            </a:pathLst>
          </a:custGeom>
          <a:solidFill>
            <a:srgbClr val="033A6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480B7C5-D1EB-4BFB-B4D5-F0A8703C67F9}"/>
              </a:ext>
            </a:extLst>
          </p:cNvPr>
          <p:cNvSpPr txBox="1"/>
          <p:nvPr/>
        </p:nvSpPr>
        <p:spPr>
          <a:xfrm>
            <a:off x="5280992" y="1988636"/>
            <a:ext cx="19375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2AA7F6A-7342-4302-B216-7C74CDED864E}"/>
              </a:ext>
            </a:extLst>
          </p:cNvPr>
          <p:cNvSpPr/>
          <p:nvPr/>
        </p:nvSpPr>
        <p:spPr>
          <a:xfrm>
            <a:off x="4765696" y="3272740"/>
            <a:ext cx="26351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400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Coadyuvando a que los recursos económicos que dispongan las Unidades del Estado se administren con eficacia, eficiencia, economía y transparencia</a:t>
            </a:r>
          </a:p>
        </p:txBody>
      </p:sp>
      <p:sp>
        <p:nvSpPr>
          <p:cNvPr id="62" name="Text Placeholder 1">
            <a:extLst>
              <a:ext uri="{FF2B5EF4-FFF2-40B4-BE49-F238E27FC236}">
                <a16:creationId xmlns:a16="http://schemas.microsoft.com/office/drawing/2014/main" id="{C90D928C-525B-DE4D-B4D6-55C290D9FADE}"/>
              </a:ext>
            </a:extLst>
          </p:cNvPr>
          <p:cNvSpPr txBox="1">
            <a:spLocks/>
          </p:cNvSpPr>
          <p:nvPr/>
        </p:nvSpPr>
        <p:spPr>
          <a:xfrm>
            <a:off x="580709" y="398054"/>
            <a:ext cx="5295852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BENEFICIOS</a:t>
            </a:r>
            <a:endParaRPr lang="ko-KR" altLang="en-US" sz="4000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Gráfico 62">
            <a:extLst>
              <a:ext uri="{FF2B5EF4-FFF2-40B4-BE49-F238E27FC236}">
                <a16:creationId xmlns:a16="http://schemas.microsoft.com/office/drawing/2014/main" id="{E665DB2F-CE71-CC4C-AF82-D6967EEF7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5325" y="1183193"/>
            <a:ext cx="736600" cy="1651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5056541-ABE9-F547-9EA9-AC921482E451}"/>
              </a:ext>
            </a:extLst>
          </p:cNvPr>
          <p:cNvSpPr/>
          <p:nvPr/>
        </p:nvSpPr>
        <p:spPr>
          <a:xfrm>
            <a:off x="8358632" y="85582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s-MX" dirty="0"/>
          </a:p>
        </p:txBody>
      </p:sp>
      <p:sp>
        <p:nvSpPr>
          <p:cNvPr id="86" name="TextBox 46">
            <a:extLst>
              <a:ext uri="{FF2B5EF4-FFF2-40B4-BE49-F238E27FC236}">
                <a16:creationId xmlns:a16="http://schemas.microsoft.com/office/drawing/2014/main" id="{B0D513B3-5491-B64A-BFA8-505DDA7A519B}"/>
              </a:ext>
            </a:extLst>
          </p:cNvPr>
          <p:cNvSpPr txBox="1"/>
          <p:nvPr/>
        </p:nvSpPr>
        <p:spPr>
          <a:xfrm>
            <a:off x="4237624" y="2608401"/>
            <a:ext cx="28116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1277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Reducción de </a:t>
            </a:r>
            <a:r>
              <a:rPr lang="es-MX" b="1" dirty="0">
                <a:solidFill>
                  <a:srgbClr val="1277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tiempos y costos</a:t>
            </a:r>
            <a:endParaRPr lang="en-US" b="1" dirty="0">
              <a:solidFill>
                <a:srgbClr val="1277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10">
            <a:extLst>
              <a:ext uri="{FF2B5EF4-FFF2-40B4-BE49-F238E27FC236}">
                <a16:creationId xmlns:a16="http://schemas.microsoft.com/office/drawing/2014/main" id="{3EBAFB55-D83A-4245-82E8-C8AF92776383}"/>
              </a:ext>
            </a:extLst>
          </p:cNvPr>
          <p:cNvGrpSpPr/>
          <p:nvPr/>
        </p:nvGrpSpPr>
        <p:grpSpPr>
          <a:xfrm>
            <a:off x="7916496" y="1980693"/>
            <a:ext cx="1174122" cy="1174122"/>
            <a:chOff x="1220118" y="2343274"/>
            <a:chExt cx="2450851" cy="2450851"/>
          </a:xfrm>
        </p:grpSpPr>
        <p:sp>
          <p:nvSpPr>
            <p:cNvPr id="57" name="Oval 11">
              <a:extLst>
                <a:ext uri="{FF2B5EF4-FFF2-40B4-BE49-F238E27FC236}">
                  <a16:creationId xmlns:a16="http://schemas.microsoft.com/office/drawing/2014/main" id="{F837DFAD-8200-8445-8B79-7D139D00AACA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12">
              <a:extLst>
                <a:ext uri="{FF2B5EF4-FFF2-40B4-BE49-F238E27FC236}">
                  <a16:creationId xmlns:a16="http://schemas.microsoft.com/office/drawing/2014/main" id="{EADC87CE-81FC-6E40-AFE7-7BE56B83364D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13">
              <a:extLst>
                <a:ext uri="{FF2B5EF4-FFF2-40B4-BE49-F238E27FC236}">
                  <a16:creationId xmlns:a16="http://schemas.microsoft.com/office/drawing/2014/main" id="{EE872B52-C120-2C44-95E3-8E3213CD2837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30000">
                  <a:srgbClr val="033A6A"/>
                </a:gs>
                <a:gs pos="100000">
                  <a:srgbClr val="1276C5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4" name="Rectángulo 63">
            <a:extLst>
              <a:ext uri="{FF2B5EF4-FFF2-40B4-BE49-F238E27FC236}">
                <a16:creationId xmlns:a16="http://schemas.microsoft.com/office/drawing/2014/main" id="{1AAC17C7-7395-1542-B953-6BF449960082}"/>
              </a:ext>
            </a:extLst>
          </p:cNvPr>
          <p:cNvSpPr/>
          <p:nvPr/>
        </p:nvSpPr>
        <p:spPr>
          <a:xfrm>
            <a:off x="8358632" y="238806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s-MX" dirty="0"/>
          </a:p>
        </p:txBody>
      </p:sp>
      <p:grpSp>
        <p:nvGrpSpPr>
          <p:cNvPr id="65" name="Group 10">
            <a:extLst>
              <a:ext uri="{FF2B5EF4-FFF2-40B4-BE49-F238E27FC236}">
                <a16:creationId xmlns:a16="http://schemas.microsoft.com/office/drawing/2014/main" id="{24CC5BCC-E21F-7442-9333-18CB40A222FA}"/>
              </a:ext>
            </a:extLst>
          </p:cNvPr>
          <p:cNvGrpSpPr/>
          <p:nvPr/>
        </p:nvGrpSpPr>
        <p:grpSpPr>
          <a:xfrm>
            <a:off x="7916496" y="3562360"/>
            <a:ext cx="1174122" cy="1174122"/>
            <a:chOff x="1220118" y="2343274"/>
            <a:chExt cx="2450851" cy="2450851"/>
          </a:xfrm>
        </p:grpSpPr>
        <p:sp>
          <p:nvSpPr>
            <p:cNvPr id="66" name="Oval 11">
              <a:extLst>
                <a:ext uri="{FF2B5EF4-FFF2-40B4-BE49-F238E27FC236}">
                  <a16:creationId xmlns:a16="http://schemas.microsoft.com/office/drawing/2014/main" id="{5192DBDA-B428-654B-BF95-75E87B4072F9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12">
              <a:extLst>
                <a:ext uri="{FF2B5EF4-FFF2-40B4-BE49-F238E27FC236}">
                  <a16:creationId xmlns:a16="http://schemas.microsoft.com/office/drawing/2014/main" id="{8F0A10A8-63DF-8949-B1AC-5FEF8BB3FAB4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13">
              <a:extLst>
                <a:ext uri="{FF2B5EF4-FFF2-40B4-BE49-F238E27FC236}">
                  <a16:creationId xmlns:a16="http://schemas.microsoft.com/office/drawing/2014/main" id="{479166F8-EB5D-7746-B72A-E06940D24C61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30000">
                  <a:srgbClr val="033A6A"/>
                </a:gs>
                <a:gs pos="100000">
                  <a:srgbClr val="1276C5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9" name="Rectángulo 68">
            <a:extLst>
              <a:ext uri="{FF2B5EF4-FFF2-40B4-BE49-F238E27FC236}">
                <a16:creationId xmlns:a16="http://schemas.microsoft.com/office/drawing/2014/main" id="{BF0F6569-8862-4D41-B342-C3F13F248983}"/>
              </a:ext>
            </a:extLst>
          </p:cNvPr>
          <p:cNvSpPr/>
          <p:nvPr/>
        </p:nvSpPr>
        <p:spPr>
          <a:xfrm>
            <a:off x="8358632" y="3969730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s-MX" dirty="0"/>
          </a:p>
        </p:txBody>
      </p:sp>
      <p:grpSp>
        <p:nvGrpSpPr>
          <p:cNvPr id="74" name="Group 10">
            <a:extLst>
              <a:ext uri="{FF2B5EF4-FFF2-40B4-BE49-F238E27FC236}">
                <a16:creationId xmlns:a16="http://schemas.microsoft.com/office/drawing/2014/main" id="{5EE40780-8CFA-3041-8A38-C73718649CCF}"/>
              </a:ext>
            </a:extLst>
          </p:cNvPr>
          <p:cNvGrpSpPr/>
          <p:nvPr/>
        </p:nvGrpSpPr>
        <p:grpSpPr>
          <a:xfrm>
            <a:off x="7916496" y="5144025"/>
            <a:ext cx="1174122" cy="1174122"/>
            <a:chOff x="1220118" y="2343274"/>
            <a:chExt cx="2450851" cy="2450851"/>
          </a:xfrm>
        </p:grpSpPr>
        <p:sp>
          <p:nvSpPr>
            <p:cNvPr id="75" name="Oval 11">
              <a:extLst>
                <a:ext uri="{FF2B5EF4-FFF2-40B4-BE49-F238E27FC236}">
                  <a16:creationId xmlns:a16="http://schemas.microsoft.com/office/drawing/2014/main" id="{C84032D0-5545-CE48-8D4B-E3FCD8B6B6E7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1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12">
              <a:extLst>
                <a:ext uri="{FF2B5EF4-FFF2-40B4-BE49-F238E27FC236}">
                  <a16:creationId xmlns:a16="http://schemas.microsoft.com/office/drawing/2014/main" id="{9F6C15E8-5DD7-A449-A303-9B92ED13C920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1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13">
              <a:extLst>
                <a:ext uri="{FF2B5EF4-FFF2-40B4-BE49-F238E27FC236}">
                  <a16:creationId xmlns:a16="http://schemas.microsoft.com/office/drawing/2014/main" id="{6BB64C18-97C3-5041-8F2D-7D47376AE430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30000">
                  <a:srgbClr val="033A6A"/>
                </a:gs>
                <a:gs pos="100000">
                  <a:srgbClr val="1276C5"/>
                </a:gs>
              </a:gsLst>
              <a:lin ang="27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8" name="Rectángulo 77">
            <a:extLst>
              <a:ext uri="{FF2B5EF4-FFF2-40B4-BE49-F238E27FC236}">
                <a16:creationId xmlns:a16="http://schemas.microsoft.com/office/drawing/2014/main" id="{406067F9-2C4C-1E40-8B51-6354BE90DE41}"/>
              </a:ext>
            </a:extLst>
          </p:cNvPr>
          <p:cNvSpPr/>
          <p:nvPr/>
        </p:nvSpPr>
        <p:spPr>
          <a:xfrm>
            <a:off x="8358632" y="5551395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dirty="0"/>
          </a:p>
        </p:txBody>
      </p:sp>
      <p:pic>
        <p:nvPicPr>
          <p:cNvPr id="60" name="Gráfico 59">
            <a:extLst>
              <a:ext uri="{FF2B5EF4-FFF2-40B4-BE49-F238E27FC236}">
                <a16:creationId xmlns:a16="http://schemas.microsoft.com/office/drawing/2014/main" id="{99C567A2-C9A2-45AC-9B8B-16551B7ABA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0181" y="3331011"/>
            <a:ext cx="630952" cy="610598"/>
          </a:xfrm>
          <a:prstGeom prst="rect">
            <a:avLst/>
          </a:prstGeom>
        </p:spPr>
      </p:pic>
      <p:pic>
        <p:nvPicPr>
          <p:cNvPr id="70" name="Gráfico 69">
            <a:extLst>
              <a:ext uri="{FF2B5EF4-FFF2-40B4-BE49-F238E27FC236}">
                <a16:creationId xmlns:a16="http://schemas.microsoft.com/office/drawing/2014/main" id="{EC6E511E-F154-4D3C-B6CD-ADDC6F62C5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0438" y="3411534"/>
            <a:ext cx="610522" cy="610522"/>
          </a:xfrm>
          <a:prstGeom prst="rect">
            <a:avLst/>
          </a:prstGeom>
        </p:spPr>
      </p:pic>
      <p:sp>
        <p:nvSpPr>
          <p:cNvPr id="71" name="Rectangle 33">
            <a:extLst>
              <a:ext uri="{FF2B5EF4-FFF2-40B4-BE49-F238E27FC236}">
                <a16:creationId xmlns:a16="http://schemas.microsoft.com/office/drawing/2014/main" id="{FBC28B88-0539-49C4-BE64-A09B122202D4}"/>
              </a:ext>
            </a:extLst>
          </p:cNvPr>
          <p:cNvSpPr/>
          <p:nvPr/>
        </p:nvSpPr>
        <p:spPr>
          <a:xfrm>
            <a:off x="9167196" y="1727947"/>
            <a:ext cx="2795539" cy="1878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Armonizar los marcos normativos para fortalecer y coadyuvar al cumplimiento de la LSNIEG y a la mejora regulatoria emprendida por el gobierno federal para las empresas</a:t>
            </a:r>
            <a:endParaRPr lang="id-ID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Rectangle 33">
            <a:extLst>
              <a:ext uri="{FF2B5EF4-FFF2-40B4-BE49-F238E27FC236}">
                <a16:creationId xmlns:a16="http://schemas.microsoft.com/office/drawing/2014/main" id="{F4374B4F-4053-48F2-BDEA-F305DD06D9C3}"/>
              </a:ext>
            </a:extLst>
          </p:cNvPr>
          <p:cNvSpPr/>
          <p:nvPr/>
        </p:nvSpPr>
        <p:spPr>
          <a:xfrm>
            <a:off x="9167302" y="3784067"/>
            <a:ext cx="2795539" cy="844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Lograr la interoperabilidad de los registros administrativos, reduciendo tiempos y costos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d-ID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Rectangle 33">
            <a:extLst>
              <a:ext uri="{FF2B5EF4-FFF2-40B4-BE49-F238E27FC236}">
                <a16:creationId xmlns:a16="http://schemas.microsoft.com/office/drawing/2014/main" id="{4F590BCB-ACFE-4D03-9490-81CDE37F15D9}"/>
              </a:ext>
            </a:extLst>
          </p:cNvPr>
          <p:cNvSpPr/>
          <p:nvPr/>
        </p:nvSpPr>
        <p:spPr>
          <a:xfrm>
            <a:off x="9174764" y="5124323"/>
            <a:ext cx="2795539" cy="1361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MX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Reducir la carga a los informantes, aprovechando datos que se pueden obtener de registros administrativos</a:t>
            </a:r>
            <a:endParaRPr 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id-ID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3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40EABD3-DB3F-700F-6D13-D79F65AD4105}"/>
              </a:ext>
            </a:extLst>
          </p:cNvPr>
          <p:cNvSpPr/>
          <p:nvPr/>
        </p:nvSpPr>
        <p:spPr>
          <a:xfrm>
            <a:off x="9186714" y="5682435"/>
            <a:ext cx="2993760" cy="11006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E7021C16-85E3-CB46-85D4-723128714466}"/>
              </a:ext>
            </a:extLst>
          </p:cNvPr>
          <p:cNvSpPr/>
          <p:nvPr/>
        </p:nvSpPr>
        <p:spPr>
          <a:xfrm>
            <a:off x="1" y="3227833"/>
            <a:ext cx="12192000" cy="14930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rgbClr val="1BA3E2"/>
              </a:solidFill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:a16="http://schemas.microsoft.com/office/drawing/2014/main" id="{1BA7E4B1-7079-954E-AD58-479A07BF5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7583" y="2091100"/>
            <a:ext cx="3577241" cy="3691942"/>
          </a:xfrm>
          <a:prstGeom prst="rect">
            <a:avLst/>
          </a:prstGeom>
        </p:spPr>
      </p:pic>
      <p:pic>
        <p:nvPicPr>
          <p:cNvPr id="44" name="Imagen 43">
            <a:extLst>
              <a:ext uri="{FF2B5EF4-FFF2-40B4-BE49-F238E27FC236}">
                <a16:creationId xmlns:a16="http://schemas.microsoft.com/office/drawing/2014/main" id="{F114B13A-0FC5-6341-A1A4-0FF797FD8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4241" y="1667435"/>
            <a:ext cx="1481161" cy="1493010"/>
          </a:xfrm>
          <a:prstGeom prst="rect">
            <a:avLst/>
          </a:prstGeom>
        </p:spPr>
      </p:pic>
      <p:pic>
        <p:nvPicPr>
          <p:cNvPr id="46" name="Imagen 45">
            <a:extLst>
              <a:ext uri="{FF2B5EF4-FFF2-40B4-BE49-F238E27FC236}">
                <a16:creationId xmlns:a16="http://schemas.microsoft.com/office/drawing/2014/main" id="{6EA90E9E-6368-3446-9DAD-CC9729CF5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6905" y="1609559"/>
            <a:ext cx="1481161" cy="1493010"/>
          </a:xfrm>
          <a:prstGeom prst="rect">
            <a:avLst/>
          </a:prstGeom>
        </p:spPr>
      </p:pic>
      <p:pic>
        <p:nvPicPr>
          <p:cNvPr id="48" name="Imagen 47">
            <a:extLst>
              <a:ext uri="{FF2B5EF4-FFF2-40B4-BE49-F238E27FC236}">
                <a16:creationId xmlns:a16="http://schemas.microsoft.com/office/drawing/2014/main" id="{4FD94B4D-838D-644B-89EA-3574CAE64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9852" y="3102116"/>
            <a:ext cx="1629277" cy="1642311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CF53A14A-50D9-1A4F-B878-85A9A21981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329" y="4762292"/>
            <a:ext cx="1481161" cy="1493010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:a16="http://schemas.microsoft.com/office/drawing/2014/main" id="{686E6141-5A09-2347-8B5D-E5539BA053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1090" y="4702121"/>
            <a:ext cx="1481161" cy="1493010"/>
          </a:xfrm>
          <a:prstGeom prst="rect">
            <a:avLst/>
          </a:prstGeom>
        </p:spPr>
      </p:pic>
      <p:pic>
        <p:nvPicPr>
          <p:cNvPr id="51" name="Imagen 50">
            <a:extLst>
              <a:ext uri="{FF2B5EF4-FFF2-40B4-BE49-F238E27FC236}">
                <a16:creationId xmlns:a16="http://schemas.microsoft.com/office/drawing/2014/main" id="{18A677A6-AC17-1C4C-B0C3-BBED021D1D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7350" y="3113691"/>
            <a:ext cx="1629277" cy="1642311"/>
          </a:xfrm>
          <a:prstGeom prst="rect">
            <a:avLst/>
          </a:prstGeom>
        </p:spPr>
      </p:pic>
      <p:sp>
        <p:nvSpPr>
          <p:cNvPr id="53" name="TextBox 30">
            <a:extLst>
              <a:ext uri="{FF2B5EF4-FFF2-40B4-BE49-F238E27FC236}">
                <a16:creationId xmlns:a16="http://schemas.microsoft.com/office/drawing/2014/main" id="{2DCD96D7-EF9C-1B49-90D7-E04EE5988739}"/>
              </a:ext>
            </a:extLst>
          </p:cNvPr>
          <p:cNvSpPr txBox="1"/>
          <p:nvPr/>
        </p:nvSpPr>
        <p:spPr>
          <a:xfrm>
            <a:off x="237201" y="1375990"/>
            <a:ext cx="4348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600" b="1" dirty="0">
                <a:solidFill>
                  <a:srgbClr val="1B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las condiciones o criterios que deben cumplir los registros administrativos </a:t>
            </a:r>
            <a:r>
              <a:rPr lang="es-MX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ser objeto de aprovechamiento con fines estadísticos y geográficos.</a:t>
            </a:r>
            <a:endParaRPr lang="en-US" altLang="ko-KR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30">
            <a:extLst>
              <a:ext uri="{FF2B5EF4-FFF2-40B4-BE49-F238E27FC236}">
                <a16:creationId xmlns:a16="http://schemas.microsoft.com/office/drawing/2014/main" id="{55D69553-25EC-CC4D-9575-C0CB822FC56C}"/>
              </a:ext>
            </a:extLst>
          </p:cNvPr>
          <p:cNvSpPr txBox="1"/>
          <p:nvPr/>
        </p:nvSpPr>
        <p:spPr>
          <a:xfrm>
            <a:off x="5148953" y="3791504"/>
            <a:ext cx="2248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DISPOSICIONES</a:t>
            </a:r>
            <a:endParaRPr lang="en-US" altLang="ko-KR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ADFEC10-0E08-DF45-BC90-37457019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36A776-E82A-DB4C-BEC6-9E86C7D9FDA4}" type="slidenum">
              <a:rPr lang="es-MX" smtClean="0"/>
              <a:pPr/>
              <a:t>5</a:t>
            </a:fld>
            <a:endParaRPr lang="es-MX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id="{5B30234C-62F1-DE47-9457-FD14300D6F16}"/>
              </a:ext>
            </a:extLst>
          </p:cNvPr>
          <p:cNvSpPr txBox="1">
            <a:spLocks/>
          </p:cNvSpPr>
          <p:nvPr/>
        </p:nvSpPr>
        <p:spPr>
          <a:xfrm>
            <a:off x="606108" y="74932"/>
            <a:ext cx="1031589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4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DE LOS LINEAMIENTOS PARA  EL APROVECHAMIENTO DE  </a:t>
            </a:r>
            <a:endParaRPr lang="ko-KR" altLang="en-US" sz="2400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70927025-8125-A24A-8DA5-F03A1AF457ED}"/>
              </a:ext>
            </a:extLst>
          </p:cNvPr>
          <p:cNvSpPr txBox="1">
            <a:spLocks/>
          </p:cNvSpPr>
          <p:nvPr/>
        </p:nvSpPr>
        <p:spPr>
          <a:xfrm>
            <a:off x="580709" y="449447"/>
            <a:ext cx="837842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32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REGISTROS ADMINISTRATIVOS</a:t>
            </a:r>
            <a:endParaRPr lang="ko-KR" altLang="en-US" sz="3200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Gráfico 30">
            <a:extLst>
              <a:ext uri="{FF2B5EF4-FFF2-40B4-BE49-F238E27FC236}">
                <a16:creationId xmlns:a16="http://schemas.microsoft.com/office/drawing/2014/main" id="{CC7A2ED0-3973-B24B-94CC-6691DB25C6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8582" y="1010349"/>
            <a:ext cx="736600" cy="165100"/>
          </a:xfrm>
          <a:prstGeom prst="rect">
            <a:avLst/>
          </a:prstGeom>
        </p:spPr>
      </p:pic>
      <p:pic>
        <p:nvPicPr>
          <p:cNvPr id="32" name="Gráfico 31" descr="Lista de comprobación con relleno sólido">
            <a:extLst>
              <a:ext uri="{FF2B5EF4-FFF2-40B4-BE49-F238E27FC236}">
                <a16:creationId xmlns:a16="http://schemas.microsoft.com/office/drawing/2014/main" id="{DC4DB3F2-2DF5-4341-9BC0-128F97402A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4073392" y="3631382"/>
            <a:ext cx="623464" cy="623464"/>
          </a:xfrm>
          <a:prstGeom prst="rect">
            <a:avLst/>
          </a:prstGeom>
        </p:spPr>
      </p:pic>
      <p:pic>
        <p:nvPicPr>
          <p:cNvPr id="33" name="Gráfico 32" descr="Flujo de trabajo con relleno sólido">
            <a:extLst>
              <a:ext uri="{FF2B5EF4-FFF2-40B4-BE49-F238E27FC236}">
                <a16:creationId xmlns:a16="http://schemas.microsoft.com/office/drawing/2014/main" id="{E2B2E232-97F4-B641-B614-8016D52BD1A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878518" y="2036527"/>
            <a:ext cx="655565" cy="655565"/>
          </a:xfrm>
          <a:prstGeom prst="rect">
            <a:avLst/>
          </a:prstGeom>
        </p:spPr>
      </p:pic>
      <p:pic>
        <p:nvPicPr>
          <p:cNvPr id="34" name="Gráfico 33" descr="Gráfico de barras con relleno sólido">
            <a:extLst>
              <a:ext uri="{FF2B5EF4-FFF2-40B4-BE49-F238E27FC236}">
                <a16:creationId xmlns:a16="http://schemas.microsoft.com/office/drawing/2014/main" id="{AD572C6F-3A1B-7743-BC16-D56C6039D7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806813" y="3581669"/>
            <a:ext cx="747257" cy="747257"/>
          </a:xfrm>
          <a:prstGeom prst="rect">
            <a:avLst/>
          </a:prstGeom>
        </p:spPr>
      </p:pic>
      <p:pic>
        <p:nvPicPr>
          <p:cNvPr id="36" name="Gráfico 35" descr="Libros con relleno sólido">
            <a:extLst>
              <a:ext uri="{FF2B5EF4-FFF2-40B4-BE49-F238E27FC236}">
                <a16:creationId xmlns:a16="http://schemas.microsoft.com/office/drawing/2014/main" id="{41A0628C-B097-8243-9120-F8BD0D6925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826332" y="5133146"/>
            <a:ext cx="734338" cy="734338"/>
          </a:xfrm>
          <a:prstGeom prst="rect">
            <a:avLst/>
          </a:prstGeom>
        </p:spPr>
      </p:pic>
      <p:pic>
        <p:nvPicPr>
          <p:cNvPr id="37" name="Gráfico 36" descr="Contrato con relleno sólido">
            <a:extLst>
              <a:ext uri="{FF2B5EF4-FFF2-40B4-BE49-F238E27FC236}">
                <a16:creationId xmlns:a16="http://schemas.microsoft.com/office/drawing/2014/main" id="{12392F3B-76B4-FB43-92D1-8984E4DAA60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5019041" y="5139114"/>
            <a:ext cx="623464" cy="623464"/>
          </a:xfrm>
          <a:prstGeom prst="rect">
            <a:avLst/>
          </a:prstGeom>
        </p:spPr>
      </p:pic>
      <p:sp>
        <p:nvSpPr>
          <p:cNvPr id="27" name="TextBox 30">
            <a:extLst>
              <a:ext uri="{FF2B5EF4-FFF2-40B4-BE49-F238E27FC236}">
                <a16:creationId xmlns:a16="http://schemas.microsoft.com/office/drawing/2014/main" id="{35B1B294-8E8F-F543-A95D-206231A43355}"/>
              </a:ext>
            </a:extLst>
          </p:cNvPr>
          <p:cNvSpPr txBox="1"/>
          <p:nvPr/>
        </p:nvSpPr>
        <p:spPr>
          <a:xfrm>
            <a:off x="7694297" y="970546"/>
            <a:ext cx="42437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600" b="1" dirty="0">
                <a:solidFill>
                  <a:srgbClr val="1D7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 la identificación, entrega, revisión, resguardo, evaluación de la calidad, y aprovechamiento estadístico y geográfico de</a:t>
            </a:r>
            <a:r>
              <a:rPr lang="es-MX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los datos que las Unidades del Estado captan en </a:t>
            </a:r>
            <a:r>
              <a:rPr lang="es-MX" altLang="ko-KR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registros administrativos </a:t>
            </a:r>
            <a:r>
              <a:rPr lang="es-MX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 cargo.</a:t>
            </a:r>
            <a:endParaRPr lang="en-US" altLang="ko-KR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193220FC-35A9-904F-98C6-55C031F0C0FB}"/>
              </a:ext>
            </a:extLst>
          </p:cNvPr>
          <p:cNvSpPr txBox="1"/>
          <p:nvPr/>
        </p:nvSpPr>
        <p:spPr>
          <a:xfrm>
            <a:off x="76639" y="3461554"/>
            <a:ext cx="35197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600" b="1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Promover la estandarización de formatos, medios de captación y medios de almacenamiento </a:t>
            </a:r>
            <a:r>
              <a:rPr lang="es-MX" altLang="ko-KR" sz="16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prioridad en los medios electrónicos.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30">
            <a:extLst>
              <a:ext uri="{FF2B5EF4-FFF2-40B4-BE49-F238E27FC236}">
                <a16:creationId xmlns:a16="http://schemas.microsoft.com/office/drawing/2014/main" id="{2F6D0DB4-9CE2-B24C-A9CD-0053A01951DB}"/>
              </a:ext>
            </a:extLst>
          </p:cNvPr>
          <p:cNvSpPr txBox="1"/>
          <p:nvPr/>
        </p:nvSpPr>
        <p:spPr>
          <a:xfrm>
            <a:off x="8875976" y="2933987"/>
            <a:ext cx="33262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600" b="1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Apoyar a las Unidades del Estado </a:t>
            </a:r>
            <a:r>
              <a:rPr lang="es-MX" altLang="ko-KR" sz="1600" dirty="0">
                <a:solidFill>
                  <a:srgbClr val="03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tengan a su cargo la captación, actualización e integración de datos en registros administrativos para su aprovechamiento estadístico y geográfico.</a:t>
            </a:r>
            <a:endParaRPr lang="en-US" altLang="ko-KR" sz="1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30">
            <a:extLst>
              <a:ext uri="{FF2B5EF4-FFF2-40B4-BE49-F238E27FC236}">
                <a16:creationId xmlns:a16="http://schemas.microsoft.com/office/drawing/2014/main" id="{B4679CBF-841E-AA44-A6CB-7CF05205EBA3}"/>
              </a:ext>
            </a:extLst>
          </p:cNvPr>
          <p:cNvSpPr txBox="1"/>
          <p:nvPr/>
        </p:nvSpPr>
        <p:spPr>
          <a:xfrm>
            <a:off x="-43723" y="5072746"/>
            <a:ext cx="4792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altLang="ko-KR" sz="1600" b="1" dirty="0">
                <a:solidFill>
                  <a:srgbClr val="1D79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Establecer acuerdos con los responsables de los registros administrativos susceptibles de ser aprovechados con fines estadísticos o geográficos, </a:t>
            </a:r>
            <a:r>
              <a:rPr lang="es-MX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través de instrumentos jurídicos o mecanismos que permitan disponer de los registros de forma regular y oportuna.</a:t>
            </a:r>
            <a:endParaRPr lang="en-US" altLang="ko-KR" sz="11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30">
            <a:extLst>
              <a:ext uri="{FF2B5EF4-FFF2-40B4-BE49-F238E27FC236}">
                <a16:creationId xmlns:a16="http://schemas.microsoft.com/office/drawing/2014/main" id="{141938AF-72C2-1549-A96A-5C98D84EF3D3}"/>
              </a:ext>
            </a:extLst>
          </p:cNvPr>
          <p:cNvSpPr txBox="1"/>
          <p:nvPr/>
        </p:nvSpPr>
        <p:spPr>
          <a:xfrm>
            <a:off x="7961635" y="5366273"/>
            <a:ext cx="402939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altLang="ko-KR" sz="1600" b="1" dirty="0">
                <a:solidFill>
                  <a:srgbClr val="1B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Contribuir a la uniformidad conceptual de los términos, siglas y acrónimos, </a:t>
            </a:r>
            <a:r>
              <a:rPr lang="es-MX" altLang="ko-KR" sz="1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los Lineamientos y el Glosario de conceptos que los acompañan.</a:t>
            </a:r>
            <a:endParaRPr lang="en-US" altLang="ko-KR" sz="16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áfico 3" descr="Portapapeles mezclado con relleno sólido">
            <a:extLst>
              <a:ext uri="{FF2B5EF4-FFF2-40B4-BE49-F238E27FC236}">
                <a16:creationId xmlns:a16="http://schemas.microsoft.com/office/drawing/2014/main" id="{F050FEBF-3D59-0489-3C0E-58228384301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4991124" y="2006658"/>
            <a:ext cx="709774" cy="70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1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FCFAE4-D763-FA41-A50D-A59DF2810A83}"/>
              </a:ext>
            </a:extLst>
          </p:cNvPr>
          <p:cNvSpPr/>
          <p:nvPr/>
        </p:nvSpPr>
        <p:spPr>
          <a:xfrm>
            <a:off x="0" y="802640"/>
            <a:ext cx="6096000" cy="60553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1BA3E2"/>
              </a:solidFill>
            </a:endParaRP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17C8826E-5AD8-6343-806A-8B53D9640732}"/>
              </a:ext>
            </a:extLst>
          </p:cNvPr>
          <p:cNvSpPr txBox="1"/>
          <p:nvPr/>
        </p:nvSpPr>
        <p:spPr>
          <a:xfrm>
            <a:off x="3598096" y="1039601"/>
            <a:ext cx="835006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800"/>
              </a:spcAft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altLang="ko-K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Fundamento legal</a:t>
            </a:r>
          </a:p>
          <a:p>
            <a:pPr marL="457200" indent="-457200" algn="just">
              <a:spcAft>
                <a:spcPts val="800"/>
              </a:spcAft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altLang="ko-K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Considerandos</a:t>
            </a:r>
          </a:p>
          <a:p>
            <a:pPr marL="457200" indent="-457200" algn="just">
              <a:spcAft>
                <a:spcPts val="800"/>
              </a:spcAft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altLang="ko-K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I. Disposiciones Generales</a:t>
            </a:r>
          </a:p>
          <a:p>
            <a:pPr marL="457200" indent="-457200" algn="just">
              <a:spcAft>
                <a:spcPts val="800"/>
              </a:spcAft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altLang="ko-K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II. Disposiciones Específicas con 6 secciones:</a:t>
            </a:r>
          </a:p>
          <a:p>
            <a:pPr marL="893763" indent="-457200" algn="just">
              <a:spcAft>
                <a:spcPts val="800"/>
              </a:spcAft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MX" altLang="ko-K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Identificación de datos captados por RA</a:t>
            </a:r>
          </a:p>
          <a:p>
            <a:pPr marL="893763" indent="-457200" algn="just">
              <a:spcAft>
                <a:spcPts val="800"/>
              </a:spcAft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MX" altLang="ko-K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Entrega de datos de RA</a:t>
            </a:r>
          </a:p>
          <a:p>
            <a:pPr marL="893763" indent="-457200" algn="just">
              <a:spcAft>
                <a:spcPts val="800"/>
              </a:spcAft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MX" altLang="ko-K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Revisión de datos de RA</a:t>
            </a:r>
          </a:p>
          <a:p>
            <a:pPr marL="893763" indent="-457200" algn="just">
              <a:spcAft>
                <a:spcPts val="800"/>
              </a:spcAft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MX" altLang="ko-K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Resguardo de datos de RA</a:t>
            </a:r>
          </a:p>
          <a:p>
            <a:pPr marL="893763" indent="-457200" algn="just">
              <a:spcAft>
                <a:spcPts val="800"/>
              </a:spcAft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MX" altLang="ko-K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Evaluación de la calidad de datos de RA</a:t>
            </a:r>
          </a:p>
          <a:p>
            <a:pPr marL="893763" indent="-457200" algn="just">
              <a:spcAft>
                <a:spcPts val="800"/>
              </a:spcAft>
              <a:buSzPct val="150000"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s-MX" altLang="ko-K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Aprovechamiento estadístico de datos de RA</a:t>
            </a: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7700" y="536433"/>
            <a:ext cx="736600" cy="1651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7AE793-D388-4751-ACD1-5187FFB74FF9}"/>
              </a:ext>
            </a:extLst>
          </p:cNvPr>
          <p:cNvSpPr txBox="1"/>
          <p:nvPr/>
        </p:nvSpPr>
        <p:spPr>
          <a:xfrm>
            <a:off x="0" y="5"/>
            <a:ext cx="12191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 los Lineamientos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68E60E0C-7AFD-CE65-EC57-2A778D8D32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7550" y="1217488"/>
            <a:ext cx="1973223" cy="1973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E70A5E7-BD11-AEBE-0AD3-9CA28542C4CA}"/>
              </a:ext>
            </a:extLst>
          </p:cNvPr>
          <p:cNvSpPr/>
          <p:nvPr/>
        </p:nvSpPr>
        <p:spPr>
          <a:xfrm>
            <a:off x="694026" y="1479805"/>
            <a:ext cx="1835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1A99E562-41B3-5CB4-139B-4ED329DACF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85106" y="1809734"/>
            <a:ext cx="367355" cy="755703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8DFD48-3DB2-F699-8591-8D11D433E8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6866" y="1810277"/>
            <a:ext cx="2138436" cy="2178221"/>
          </a:xfrm>
          <a:prstGeom prst="rect">
            <a:avLst/>
          </a:prstGeom>
        </p:spPr>
      </p:pic>
      <p:pic>
        <p:nvPicPr>
          <p:cNvPr id="15" name="Gráfico 14" descr="Libro cerrado contorno">
            <a:extLst>
              <a:ext uri="{FF2B5EF4-FFF2-40B4-BE49-F238E27FC236}">
                <a16:creationId xmlns:a16="http://schemas.microsoft.com/office/drawing/2014/main" id="{3AEC837E-C16F-5B2E-560E-B652FC6F41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20915209">
            <a:off x="1696256" y="2509596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2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FBFCFAE4-D763-FA41-A50D-A59DF2810A83}"/>
              </a:ext>
            </a:extLst>
          </p:cNvPr>
          <p:cNvSpPr/>
          <p:nvPr/>
        </p:nvSpPr>
        <p:spPr>
          <a:xfrm>
            <a:off x="0" y="1047750"/>
            <a:ext cx="6096000" cy="58102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solidFill>
                <a:srgbClr val="1BA3E2"/>
              </a:solidFill>
            </a:endParaRP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9319DE19-8587-C647-B15B-4511B36F5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990" y="1217488"/>
            <a:ext cx="1973223" cy="19732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30">
            <a:extLst>
              <a:ext uri="{FF2B5EF4-FFF2-40B4-BE49-F238E27FC236}">
                <a16:creationId xmlns:a16="http://schemas.microsoft.com/office/drawing/2014/main" id="{17C8826E-5AD8-6343-806A-8B53D9640732}"/>
              </a:ext>
            </a:extLst>
          </p:cNvPr>
          <p:cNvSpPr txBox="1"/>
          <p:nvPr/>
        </p:nvSpPr>
        <p:spPr>
          <a:xfrm>
            <a:off x="3677752" y="1102326"/>
            <a:ext cx="8220312" cy="148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800"/>
              </a:spcAft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altLang="ko-K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Capítulo III. Interpretación</a:t>
            </a:r>
          </a:p>
          <a:p>
            <a:pPr marL="457200" indent="-457200" algn="just">
              <a:spcAft>
                <a:spcPts val="800"/>
              </a:spcAft>
              <a:buClr>
                <a:srgbClr val="0070C0"/>
              </a:buClr>
              <a:buSzPct val="75000"/>
              <a:buFont typeface="Wingdings" panose="05000000000000000000" pitchFamily="2" charset="2"/>
              <a:buChar char="q"/>
            </a:pPr>
            <a:r>
              <a:rPr lang="es-MX" altLang="ko-KR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Transitorios. Máximo un año después de aprobación se deberá contar con:	</a:t>
            </a:r>
          </a:p>
        </p:txBody>
      </p:sp>
      <p:pic>
        <p:nvPicPr>
          <p:cNvPr id="32" name="Gráfico 31">
            <a:extLst>
              <a:ext uri="{FF2B5EF4-FFF2-40B4-BE49-F238E27FC236}">
                <a16:creationId xmlns:a16="http://schemas.microsoft.com/office/drawing/2014/main" id="{E9ABE2D6-2434-9146-899F-836F6934EC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27700" y="475473"/>
            <a:ext cx="736600" cy="1651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5AA86AF-5EDE-964E-9F60-568E69B339FE}"/>
              </a:ext>
            </a:extLst>
          </p:cNvPr>
          <p:cNvSpPr/>
          <p:nvPr/>
        </p:nvSpPr>
        <p:spPr>
          <a:xfrm>
            <a:off x="277466" y="1479805"/>
            <a:ext cx="18355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Contenido</a:t>
            </a:r>
            <a:endParaRPr lang="es-MX" dirty="0">
              <a:solidFill>
                <a:schemeClr val="bg1"/>
              </a:solidFill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E21AD608-4BBF-CB45-9855-0C9B9057B8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68546" y="1809734"/>
            <a:ext cx="367355" cy="75570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7D71CFF-484C-BF4D-A6BF-706D0E3390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0306" y="1810277"/>
            <a:ext cx="2138436" cy="2178221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A7AE793-D388-4751-ACD1-5187FFB74FF9}"/>
              </a:ext>
            </a:extLst>
          </p:cNvPr>
          <p:cNvSpPr txBox="1"/>
          <p:nvPr/>
        </p:nvSpPr>
        <p:spPr>
          <a:xfrm>
            <a:off x="0" y="5"/>
            <a:ext cx="121919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s-MX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 los Lineamientos</a:t>
            </a:r>
          </a:p>
        </p:txBody>
      </p:sp>
      <p:pic>
        <p:nvPicPr>
          <p:cNvPr id="4" name="Gráfico 3" descr="Libro cerrado contorno">
            <a:extLst>
              <a:ext uri="{FF2B5EF4-FFF2-40B4-BE49-F238E27FC236}">
                <a16:creationId xmlns:a16="http://schemas.microsoft.com/office/drawing/2014/main" id="{424A9D23-1069-7C7F-1AF4-C10555B2EC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20915209">
            <a:off x="1306775" y="2483869"/>
            <a:ext cx="720000" cy="720000"/>
          </a:xfrm>
          <a:prstGeom prst="rect">
            <a:avLst/>
          </a:prstGeom>
        </p:spPr>
      </p:pic>
      <p:grpSp>
        <p:nvGrpSpPr>
          <p:cNvPr id="5" name="Group 15">
            <a:extLst>
              <a:ext uri="{FF2B5EF4-FFF2-40B4-BE49-F238E27FC236}">
                <a16:creationId xmlns:a16="http://schemas.microsoft.com/office/drawing/2014/main" id="{E02FD0E1-38AB-8234-497D-6C7CCBE44ABA}"/>
              </a:ext>
            </a:extLst>
          </p:cNvPr>
          <p:cNvGrpSpPr/>
          <p:nvPr/>
        </p:nvGrpSpPr>
        <p:grpSpPr>
          <a:xfrm>
            <a:off x="3812715" y="3745638"/>
            <a:ext cx="2185814" cy="1146220"/>
            <a:chOff x="1026335" y="3348506"/>
            <a:chExt cx="2185814" cy="1146220"/>
          </a:xfrm>
        </p:grpSpPr>
        <p:sp>
          <p:nvSpPr>
            <p:cNvPr id="7" name="Freeform 11">
              <a:extLst>
                <a:ext uri="{FF2B5EF4-FFF2-40B4-BE49-F238E27FC236}">
                  <a16:creationId xmlns:a16="http://schemas.microsoft.com/office/drawing/2014/main" id="{B616A538-428B-B095-9C4B-D1DC8B681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35" y="3348506"/>
              <a:ext cx="2185814" cy="726110"/>
            </a:xfrm>
            <a:custGeom>
              <a:avLst/>
              <a:gdLst>
                <a:gd name="T0" fmla="*/ 985 w 985"/>
                <a:gd name="T1" fmla="*/ 265 h 449"/>
                <a:gd name="T2" fmla="*/ 492 w 985"/>
                <a:gd name="T3" fmla="*/ 0 h 449"/>
                <a:gd name="T4" fmla="*/ 0 w 985"/>
                <a:gd name="T5" fmla="*/ 265 h 449"/>
                <a:gd name="T6" fmla="*/ 0 w 985"/>
                <a:gd name="T7" fmla="*/ 449 h 449"/>
                <a:gd name="T8" fmla="*/ 492 w 985"/>
                <a:gd name="T9" fmla="*/ 183 h 449"/>
                <a:gd name="T10" fmla="*/ 985 w 985"/>
                <a:gd name="T11" fmla="*/ 449 h 449"/>
                <a:gd name="T12" fmla="*/ 985 w 985"/>
                <a:gd name="T13" fmla="*/ 26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265"/>
                  </a:moveTo>
                  <a:cubicBezTo>
                    <a:pt x="985" y="119"/>
                    <a:pt x="764" y="0"/>
                    <a:pt x="492" y="0"/>
                  </a:cubicBezTo>
                  <a:cubicBezTo>
                    <a:pt x="220" y="0"/>
                    <a:pt x="0" y="119"/>
                    <a:pt x="0" y="265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302"/>
                    <a:pt x="220" y="183"/>
                    <a:pt x="492" y="183"/>
                  </a:cubicBezTo>
                  <a:cubicBezTo>
                    <a:pt x="764" y="183"/>
                    <a:pt x="985" y="302"/>
                    <a:pt x="985" y="449"/>
                  </a:cubicBezTo>
                  <a:lnTo>
                    <a:pt x="985" y="265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Freeform 12">
              <a:extLst>
                <a:ext uri="{FF2B5EF4-FFF2-40B4-BE49-F238E27FC236}">
                  <a16:creationId xmlns:a16="http://schemas.microsoft.com/office/drawing/2014/main" id="{A8899610-AF65-4F13-B550-F482F0B482B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335" y="3348506"/>
              <a:ext cx="2185814" cy="858353"/>
            </a:xfrm>
            <a:custGeom>
              <a:avLst/>
              <a:gdLst>
                <a:gd name="T0" fmla="*/ 492 w 985"/>
                <a:gd name="T1" fmla="*/ 60 h 531"/>
                <a:gd name="T2" fmla="*/ 925 w 985"/>
                <a:gd name="T3" fmla="*/ 265 h 531"/>
                <a:gd name="T4" fmla="*/ 492 w 985"/>
                <a:gd name="T5" fmla="*/ 471 h 531"/>
                <a:gd name="T6" fmla="*/ 60 w 985"/>
                <a:gd name="T7" fmla="*/ 265 h 531"/>
                <a:gd name="T8" fmla="*/ 492 w 985"/>
                <a:gd name="T9" fmla="*/ 60 h 531"/>
                <a:gd name="T10" fmla="*/ 492 w 985"/>
                <a:gd name="T11" fmla="*/ 0 h 531"/>
                <a:gd name="T12" fmla="*/ 0 w 985"/>
                <a:gd name="T13" fmla="*/ 265 h 531"/>
                <a:gd name="T14" fmla="*/ 492 w 985"/>
                <a:gd name="T15" fmla="*/ 531 h 531"/>
                <a:gd name="T16" fmla="*/ 985 w 985"/>
                <a:gd name="T17" fmla="*/ 265 h 531"/>
                <a:gd name="T18" fmla="*/ 492 w 985"/>
                <a:gd name="T1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5" h="531">
                  <a:moveTo>
                    <a:pt x="492" y="60"/>
                  </a:moveTo>
                  <a:cubicBezTo>
                    <a:pt x="747" y="60"/>
                    <a:pt x="925" y="168"/>
                    <a:pt x="925" y="265"/>
                  </a:cubicBezTo>
                  <a:cubicBezTo>
                    <a:pt x="925" y="362"/>
                    <a:pt x="747" y="471"/>
                    <a:pt x="492" y="471"/>
                  </a:cubicBezTo>
                  <a:cubicBezTo>
                    <a:pt x="237" y="471"/>
                    <a:pt x="60" y="362"/>
                    <a:pt x="60" y="265"/>
                  </a:cubicBezTo>
                  <a:cubicBezTo>
                    <a:pt x="60" y="168"/>
                    <a:pt x="237" y="60"/>
                    <a:pt x="492" y="60"/>
                  </a:cubicBezTo>
                  <a:moveTo>
                    <a:pt x="492" y="0"/>
                  </a:moveTo>
                  <a:cubicBezTo>
                    <a:pt x="220" y="0"/>
                    <a:pt x="0" y="119"/>
                    <a:pt x="0" y="265"/>
                  </a:cubicBezTo>
                  <a:cubicBezTo>
                    <a:pt x="0" y="412"/>
                    <a:pt x="220" y="531"/>
                    <a:pt x="492" y="531"/>
                  </a:cubicBezTo>
                  <a:cubicBezTo>
                    <a:pt x="764" y="531"/>
                    <a:pt x="985" y="412"/>
                    <a:pt x="985" y="265"/>
                  </a:cubicBezTo>
                  <a:cubicBezTo>
                    <a:pt x="985" y="119"/>
                    <a:pt x="764" y="0"/>
                    <a:pt x="492" y="0"/>
                  </a:cubicBezTo>
                  <a:close/>
                </a:path>
              </a:pathLst>
            </a:custGeom>
            <a:solidFill>
              <a:srgbClr val="0C52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7154794B-2FD9-4F7A-11D0-C7D358296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35" y="3769438"/>
              <a:ext cx="2185814" cy="725288"/>
            </a:xfrm>
            <a:custGeom>
              <a:avLst/>
              <a:gdLst>
                <a:gd name="T0" fmla="*/ 985 w 985"/>
                <a:gd name="T1" fmla="*/ 184 h 449"/>
                <a:gd name="T2" fmla="*/ 492 w 985"/>
                <a:gd name="T3" fmla="*/ 449 h 449"/>
                <a:gd name="T4" fmla="*/ 0 w 985"/>
                <a:gd name="T5" fmla="*/ 184 h 449"/>
                <a:gd name="T6" fmla="*/ 0 w 985"/>
                <a:gd name="T7" fmla="*/ 0 h 449"/>
                <a:gd name="T8" fmla="*/ 492 w 985"/>
                <a:gd name="T9" fmla="*/ 266 h 449"/>
                <a:gd name="T10" fmla="*/ 985 w 985"/>
                <a:gd name="T11" fmla="*/ 0 h 449"/>
                <a:gd name="T12" fmla="*/ 985 w 985"/>
                <a:gd name="T13" fmla="*/ 18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184"/>
                  </a:moveTo>
                  <a:cubicBezTo>
                    <a:pt x="985" y="330"/>
                    <a:pt x="764" y="449"/>
                    <a:pt x="492" y="449"/>
                  </a:cubicBezTo>
                  <a:cubicBezTo>
                    <a:pt x="220" y="449"/>
                    <a:pt x="0" y="33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220" y="266"/>
                    <a:pt x="492" y="266"/>
                  </a:cubicBezTo>
                  <a:cubicBezTo>
                    <a:pt x="764" y="266"/>
                    <a:pt x="985" y="147"/>
                    <a:pt x="985" y="0"/>
                  </a:cubicBezTo>
                  <a:lnTo>
                    <a:pt x="985" y="184"/>
                  </a:lnTo>
                  <a:close/>
                </a:path>
              </a:pathLst>
            </a:custGeom>
            <a:solidFill>
              <a:srgbClr val="03305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1" name="직선 연결선 250">
            <a:extLst>
              <a:ext uri="{FF2B5EF4-FFF2-40B4-BE49-F238E27FC236}">
                <a16:creationId xmlns:a16="http://schemas.microsoft.com/office/drawing/2014/main" id="{12EAE448-C312-6BCA-F395-F309F7FFDF21}"/>
              </a:ext>
            </a:extLst>
          </p:cNvPr>
          <p:cNvCxnSpPr/>
          <p:nvPr/>
        </p:nvCxnSpPr>
        <p:spPr>
          <a:xfrm flipH="1" flipV="1">
            <a:off x="4904212" y="3384115"/>
            <a:ext cx="2820" cy="866494"/>
          </a:xfrm>
          <a:prstGeom prst="line">
            <a:avLst/>
          </a:prstGeom>
          <a:noFill/>
          <a:ln w="12700" cap="flat" cmpd="sng" algn="ctr">
            <a:solidFill>
              <a:srgbClr val="033057"/>
            </a:solidFill>
            <a:prstDash val="dash"/>
            <a:miter lim="800000"/>
            <a:headEnd type="oval" w="lg" len="lg"/>
          </a:ln>
          <a:effectLst/>
        </p:spPr>
      </p:cxnSp>
      <p:sp>
        <p:nvSpPr>
          <p:cNvPr id="13" name="Oval 95">
            <a:extLst>
              <a:ext uri="{FF2B5EF4-FFF2-40B4-BE49-F238E27FC236}">
                <a16:creationId xmlns:a16="http://schemas.microsoft.com/office/drawing/2014/main" id="{00270487-4128-CA3F-3BDB-8EB134B3D970}"/>
              </a:ext>
            </a:extLst>
          </p:cNvPr>
          <p:cNvSpPr/>
          <p:nvPr/>
        </p:nvSpPr>
        <p:spPr>
          <a:xfrm>
            <a:off x="4448421" y="2469715"/>
            <a:ext cx="914402" cy="9144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03305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96">
            <a:extLst>
              <a:ext uri="{FF2B5EF4-FFF2-40B4-BE49-F238E27FC236}">
                <a16:creationId xmlns:a16="http://schemas.microsoft.com/office/drawing/2014/main" id="{884ED1AE-AA5F-57FF-AD66-1436D298A759}"/>
              </a:ext>
            </a:extLst>
          </p:cNvPr>
          <p:cNvSpPr txBox="1"/>
          <p:nvPr/>
        </p:nvSpPr>
        <p:spPr>
          <a:xfrm>
            <a:off x="3521544" y="5259310"/>
            <a:ext cx="2792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DOCUMENTO TÉCNICO</a:t>
            </a:r>
          </a:p>
          <a:p>
            <a:pPr algn="ctr"/>
            <a:r>
              <a:rPr lang="en-US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METODOLÓGICO</a:t>
            </a:r>
          </a:p>
        </p:txBody>
      </p:sp>
      <p:sp>
        <p:nvSpPr>
          <p:cNvPr id="16" name="Rectangle 39">
            <a:extLst>
              <a:ext uri="{FF2B5EF4-FFF2-40B4-BE49-F238E27FC236}">
                <a16:creationId xmlns:a16="http://schemas.microsoft.com/office/drawing/2014/main" id="{3DCCC671-78D6-A81B-7DF1-A4C6AE22AE93}"/>
              </a:ext>
            </a:extLst>
          </p:cNvPr>
          <p:cNvSpPr/>
          <p:nvPr/>
        </p:nvSpPr>
        <p:spPr>
          <a:xfrm>
            <a:off x="4730988" y="2768052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en-US" b="1" dirty="0">
                <a:solidFill>
                  <a:srgbClr val="033057"/>
                </a:solidFill>
                <a:latin typeface="Arial" panose="020B0604020202020204" pitchFamily="34" charset="0"/>
                <a:ea typeface="Questrial" pitchFamily="2" charset="0"/>
                <a:cs typeface="Arial" panose="020B0604020202020204" pitchFamily="34" charset="0"/>
              </a:rPr>
              <a:t>D</a:t>
            </a:r>
          </a:p>
        </p:txBody>
      </p:sp>
      <p:grpSp>
        <p:nvGrpSpPr>
          <p:cNvPr id="17" name="Group 15">
            <a:extLst>
              <a:ext uri="{FF2B5EF4-FFF2-40B4-BE49-F238E27FC236}">
                <a16:creationId xmlns:a16="http://schemas.microsoft.com/office/drawing/2014/main" id="{C73F08C7-67CA-A6B3-57CA-B399A9A2BE73}"/>
              </a:ext>
            </a:extLst>
          </p:cNvPr>
          <p:cNvGrpSpPr/>
          <p:nvPr/>
        </p:nvGrpSpPr>
        <p:grpSpPr>
          <a:xfrm>
            <a:off x="6459395" y="4080918"/>
            <a:ext cx="2185814" cy="1146220"/>
            <a:chOff x="1026335" y="3348506"/>
            <a:chExt cx="2185814" cy="1146220"/>
          </a:xfrm>
        </p:grpSpPr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D17E2E6-021D-8C83-0CA7-27D3ED172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35" y="3348506"/>
              <a:ext cx="2185814" cy="726110"/>
            </a:xfrm>
            <a:custGeom>
              <a:avLst/>
              <a:gdLst>
                <a:gd name="T0" fmla="*/ 985 w 985"/>
                <a:gd name="T1" fmla="*/ 265 h 449"/>
                <a:gd name="T2" fmla="*/ 492 w 985"/>
                <a:gd name="T3" fmla="*/ 0 h 449"/>
                <a:gd name="T4" fmla="*/ 0 w 985"/>
                <a:gd name="T5" fmla="*/ 265 h 449"/>
                <a:gd name="T6" fmla="*/ 0 w 985"/>
                <a:gd name="T7" fmla="*/ 449 h 449"/>
                <a:gd name="T8" fmla="*/ 492 w 985"/>
                <a:gd name="T9" fmla="*/ 183 h 449"/>
                <a:gd name="T10" fmla="*/ 985 w 985"/>
                <a:gd name="T11" fmla="*/ 449 h 449"/>
                <a:gd name="T12" fmla="*/ 985 w 985"/>
                <a:gd name="T13" fmla="*/ 26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265"/>
                  </a:moveTo>
                  <a:cubicBezTo>
                    <a:pt x="985" y="119"/>
                    <a:pt x="764" y="0"/>
                    <a:pt x="492" y="0"/>
                  </a:cubicBezTo>
                  <a:cubicBezTo>
                    <a:pt x="220" y="0"/>
                    <a:pt x="0" y="119"/>
                    <a:pt x="0" y="265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302"/>
                    <a:pt x="220" y="183"/>
                    <a:pt x="492" y="183"/>
                  </a:cubicBezTo>
                  <a:cubicBezTo>
                    <a:pt x="764" y="183"/>
                    <a:pt x="985" y="302"/>
                    <a:pt x="985" y="449"/>
                  </a:cubicBezTo>
                  <a:lnTo>
                    <a:pt x="985" y="265"/>
                  </a:lnTo>
                  <a:close/>
                </a:path>
              </a:pathLst>
            </a:custGeom>
            <a:solidFill>
              <a:srgbClr val="0E6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27DFDA36-5B67-84FD-8E20-6D049F1A9B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335" y="3348506"/>
              <a:ext cx="2185814" cy="858353"/>
            </a:xfrm>
            <a:custGeom>
              <a:avLst/>
              <a:gdLst>
                <a:gd name="T0" fmla="*/ 492 w 985"/>
                <a:gd name="T1" fmla="*/ 60 h 531"/>
                <a:gd name="T2" fmla="*/ 925 w 985"/>
                <a:gd name="T3" fmla="*/ 265 h 531"/>
                <a:gd name="T4" fmla="*/ 492 w 985"/>
                <a:gd name="T5" fmla="*/ 471 h 531"/>
                <a:gd name="T6" fmla="*/ 60 w 985"/>
                <a:gd name="T7" fmla="*/ 265 h 531"/>
                <a:gd name="T8" fmla="*/ 492 w 985"/>
                <a:gd name="T9" fmla="*/ 60 h 531"/>
                <a:gd name="T10" fmla="*/ 492 w 985"/>
                <a:gd name="T11" fmla="*/ 0 h 531"/>
                <a:gd name="T12" fmla="*/ 0 w 985"/>
                <a:gd name="T13" fmla="*/ 265 h 531"/>
                <a:gd name="T14" fmla="*/ 492 w 985"/>
                <a:gd name="T15" fmla="*/ 531 h 531"/>
                <a:gd name="T16" fmla="*/ 985 w 985"/>
                <a:gd name="T17" fmla="*/ 265 h 531"/>
                <a:gd name="T18" fmla="*/ 492 w 985"/>
                <a:gd name="T1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5" h="531">
                  <a:moveTo>
                    <a:pt x="492" y="60"/>
                  </a:moveTo>
                  <a:cubicBezTo>
                    <a:pt x="747" y="60"/>
                    <a:pt x="925" y="168"/>
                    <a:pt x="925" y="265"/>
                  </a:cubicBezTo>
                  <a:cubicBezTo>
                    <a:pt x="925" y="362"/>
                    <a:pt x="747" y="471"/>
                    <a:pt x="492" y="471"/>
                  </a:cubicBezTo>
                  <a:cubicBezTo>
                    <a:pt x="237" y="471"/>
                    <a:pt x="60" y="362"/>
                    <a:pt x="60" y="265"/>
                  </a:cubicBezTo>
                  <a:cubicBezTo>
                    <a:pt x="60" y="168"/>
                    <a:pt x="237" y="60"/>
                    <a:pt x="492" y="60"/>
                  </a:cubicBezTo>
                  <a:moveTo>
                    <a:pt x="492" y="0"/>
                  </a:moveTo>
                  <a:cubicBezTo>
                    <a:pt x="220" y="0"/>
                    <a:pt x="0" y="119"/>
                    <a:pt x="0" y="265"/>
                  </a:cubicBezTo>
                  <a:cubicBezTo>
                    <a:pt x="0" y="412"/>
                    <a:pt x="220" y="531"/>
                    <a:pt x="492" y="531"/>
                  </a:cubicBezTo>
                  <a:cubicBezTo>
                    <a:pt x="764" y="531"/>
                    <a:pt x="985" y="412"/>
                    <a:pt x="985" y="265"/>
                  </a:cubicBezTo>
                  <a:cubicBezTo>
                    <a:pt x="985" y="119"/>
                    <a:pt x="764" y="0"/>
                    <a:pt x="492" y="0"/>
                  </a:cubicBezTo>
                  <a:close/>
                </a:path>
              </a:pathLst>
            </a:custGeom>
            <a:solidFill>
              <a:srgbClr val="138B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D9C7BAC2-3CD7-BCE7-8ADA-A27A4375A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35" y="3769438"/>
              <a:ext cx="2185814" cy="725288"/>
            </a:xfrm>
            <a:custGeom>
              <a:avLst/>
              <a:gdLst>
                <a:gd name="T0" fmla="*/ 985 w 985"/>
                <a:gd name="T1" fmla="*/ 184 h 449"/>
                <a:gd name="T2" fmla="*/ 492 w 985"/>
                <a:gd name="T3" fmla="*/ 449 h 449"/>
                <a:gd name="T4" fmla="*/ 0 w 985"/>
                <a:gd name="T5" fmla="*/ 184 h 449"/>
                <a:gd name="T6" fmla="*/ 0 w 985"/>
                <a:gd name="T7" fmla="*/ 0 h 449"/>
                <a:gd name="T8" fmla="*/ 492 w 985"/>
                <a:gd name="T9" fmla="*/ 266 h 449"/>
                <a:gd name="T10" fmla="*/ 985 w 985"/>
                <a:gd name="T11" fmla="*/ 0 h 449"/>
                <a:gd name="T12" fmla="*/ 985 w 985"/>
                <a:gd name="T13" fmla="*/ 18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184"/>
                  </a:moveTo>
                  <a:cubicBezTo>
                    <a:pt x="985" y="330"/>
                    <a:pt x="764" y="449"/>
                    <a:pt x="492" y="449"/>
                  </a:cubicBezTo>
                  <a:cubicBezTo>
                    <a:pt x="220" y="449"/>
                    <a:pt x="0" y="33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220" y="266"/>
                    <a:pt x="492" y="266"/>
                  </a:cubicBezTo>
                  <a:cubicBezTo>
                    <a:pt x="764" y="266"/>
                    <a:pt x="985" y="147"/>
                    <a:pt x="985" y="0"/>
                  </a:cubicBezTo>
                  <a:lnTo>
                    <a:pt x="985" y="184"/>
                  </a:lnTo>
                  <a:close/>
                </a:path>
              </a:pathLst>
            </a:custGeom>
            <a:solidFill>
              <a:srgbClr val="127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21" name="직선 연결선 250">
            <a:extLst>
              <a:ext uri="{FF2B5EF4-FFF2-40B4-BE49-F238E27FC236}">
                <a16:creationId xmlns:a16="http://schemas.microsoft.com/office/drawing/2014/main" id="{08910323-074F-52D7-90EE-09768624B396}"/>
              </a:ext>
            </a:extLst>
          </p:cNvPr>
          <p:cNvCxnSpPr/>
          <p:nvPr/>
        </p:nvCxnSpPr>
        <p:spPr>
          <a:xfrm flipH="1" flipV="1">
            <a:off x="7550892" y="3719395"/>
            <a:ext cx="2820" cy="866494"/>
          </a:xfrm>
          <a:prstGeom prst="line">
            <a:avLst/>
          </a:prstGeom>
          <a:noFill/>
          <a:ln w="12700" cap="flat" cmpd="sng" algn="ctr">
            <a:solidFill>
              <a:srgbClr val="1277C6"/>
            </a:solidFill>
            <a:prstDash val="dash"/>
            <a:miter lim="800000"/>
            <a:headEnd type="oval" w="lg" len="lg"/>
          </a:ln>
          <a:effectLst/>
        </p:spPr>
      </p:cxnSp>
      <p:sp>
        <p:nvSpPr>
          <p:cNvPr id="23" name="Oval 95">
            <a:extLst>
              <a:ext uri="{FF2B5EF4-FFF2-40B4-BE49-F238E27FC236}">
                <a16:creationId xmlns:a16="http://schemas.microsoft.com/office/drawing/2014/main" id="{91638D7C-651A-3DCC-C8F2-D3CDDE35DFE2}"/>
              </a:ext>
            </a:extLst>
          </p:cNvPr>
          <p:cNvSpPr/>
          <p:nvPr/>
        </p:nvSpPr>
        <p:spPr>
          <a:xfrm>
            <a:off x="7095101" y="2804995"/>
            <a:ext cx="914402" cy="9144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1277C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96">
            <a:extLst>
              <a:ext uri="{FF2B5EF4-FFF2-40B4-BE49-F238E27FC236}">
                <a16:creationId xmlns:a16="http://schemas.microsoft.com/office/drawing/2014/main" id="{B99E45EA-D197-61ED-125C-BEC29C2010BF}"/>
              </a:ext>
            </a:extLst>
          </p:cNvPr>
          <p:cNvSpPr txBox="1"/>
          <p:nvPr/>
        </p:nvSpPr>
        <p:spPr>
          <a:xfrm>
            <a:off x="6692420" y="5570529"/>
            <a:ext cx="1881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1277C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</a:t>
            </a:r>
            <a:endParaRPr lang="en-US" b="1" dirty="0">
              <a:solidFill>
                <a:srgbClr val="1277C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39">
            <a:extLst>
              <a:ext uri="{FF2B5EF4-FFF2-40B4-BE49-F238E27FC236}">
                <a16:creationId xmlns:a16="http://schemas.microsoft.com/office/drawing/2014/main" id="{33D15281-00A8-9560-6998-9CBC417CA9F8}"/>
              </a:ext>
            </a:extLst>
          </p:cNvPr>
          <p:cNvSpPr/>
          <p:nvPr/>
        </p:nvSpPr>
        <p:spPr>
          <a:xfrm>
            <a:off x="7390368" y="3103332"/>
            <a:ext cx="35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en-US" b="1" dirty="0">
                <a:solidFill>
                  <a:srgbClr val="1277C6"/>
                </a:solidFill>
                <a:latin typeface="Arial" panose="020B0604020202020204" pitchFamily="34" charset="0"/>
                <a:ea typeface="Questrial" pitchFamily="2" charset="0"/>
                <a:cs typeface="Arial" panose="020B0604020202020204" pitchFamily="34" charset="0"/>
              </a:rPr>
              <a:t>C</a:t>
            </a:r>
          </a:p>
        </p:txBody>
      </p:sp>
      <p:grpSp>
        <p:nvGrpSpPr>
          <p:cNvPr id="28" name="Group 15">
            <a:extLst>
              <a:ext uri="{FF2B5EF4-FFF2-40B4-BE49-F238E27FC236}">
                <a16:creationId xmlns:a16="http://schemas.microsoft.com/office/drawing/2014/main" id="{5C0C49DA-DDE8-6CBC-1389-C5AD2820EBDA}"/>
              </a:ext>
            </a:extLst>
          </p:cNvPr>
          <p:cNvGrpSpPr/>
          <p:nvPr/>
        </p:nvGrpSpPr>
        <p:grpSpPr>
          <a:xfrm>
            <a:off x="9151795" y="3613558"/>
            <a:ext cx="2185814" cy="1146220"/>
            <a:chOff x="1026335" y="3348506"/>
            <a:chExt cx="2185814" cy="1146220"/>
          </a:xfrm>
        </p:grpSpPr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578358FB-9F35-92EE-B4DC-1D8559729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35" y="3348506"/>
              <a:ext cx="2185814" cy="726110"/>
            </a:xfrm>
            <a:custGeom>
              <a:avLst/>
              <a:gdLst>
                <a:gd name="T0" fmla="*/ 985 w 985"/>
                <a:gd name="T1" fmla="*/ 265 h 449"/>
                <a:gd name="T2" fmla="*/ 492 w 985"/>
                <a:gd name="T3" fmla="*/ 0 h 449"/>
                <a:gd name="T4" fmla="*/ 0 w 985"/>
                <a:gd name="T5" fmla="*/ 265 h 449"/>
                <a:gd name="T6" fmla="*/ 0 w 985"/>
                <a:gd name="T7" fmla="*/ 449 h 449"/>
                <a:gd name="T8" fmla="*/ 492 w 985"/>
                <a:gd name="T9" fmla="*/ 183 h 449"/>
                <a:gd name="T10" fmla="*/ 985 w 985"/>
                <a:gd name="T11" fmla="*/ 449 h 449"/>
                <a:gd name="T12" fmla="*/ 985 w 985"/>
                <a:gd name="T13" fmla="*/ 265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265"/>
                  </a:moveTo>
                  <a:cubicBezTo>
                    <a:pt x="985" y="119"/>
                    <a:pt x="764" y="0"/>
                    <a:pt x="492" y="0"/>
                  </a:cubicBezTo>
                  <a:cubicBezTo>
                    <a:pt x="220" y="0"/>
                    <a:pt x="0" y="119"/>
                    <a:pt x="0" y="265"/>
                  </a:cubicBezTo>
                  <a:cubicBezTo>
                    <a:pt x="0" y="449"/>
                    <a:pt x="0" y="449"/>
                    <a:pt x="0" y="449"/>
                  </a:cubicBezTo>
                  <a:cubicBezTo>
                    <a:pt x="0" y="302"/>
                    <a:pt x="220" y="183"/>
                    <a:pt x="492" y="183"/>
                  </a:cubicBezTo>
                  <a:cubicBezTo>
                    <a:pt x="764" y="183"/>
                    <a:pt x="985" y="302"/>
                    <a:pt x="985" y="449"/>
                  </a:cubicBezTo>
                  <a:lnTo>
                    <a:pt x="985" y="265"/>
                  </a:lnTo>
                  <a:close/>
                </a:path>
              </a:pathLst>
            </a:custGeom>
            <a:solidFill>
              <a:srgbClr val="1790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4C38DD80-D7C9-0A97-5A4D-28F8ECDF33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335" y="3348506"/>
              <a:ext cx="2185814" cy="858353"/>
            </a:xfrm>
            <a:custGeom>
              <a:avLst/>
              <a:gdLst>
                <a:gd name="T0" fmla="*/ 492 w 985"/>
                <a:gd name="T1" fmla="*/ 60 h 531"/>
                <a:gd name="T2" fmla="*/ 925 w 985"/>
                <a:gd name="T3" fmla="*/ 265 h 531"/>
                <a:gd name="T4" fmla="*/ 492 w 985"/>
                <a:gd name="T5" fmla="*/ 471 h 531"/>
                <a:gd name="T6" fmla="*/ 60 w 985"/>
                <a:gd name="T7" fmla="*/ 265 h 531"/>
                <a:gd name="T8" fmla="*/ 492 w 985"/>
                <a:gd name="T9" fmla="*/ 60 h 531"/>
                <a:gd name="T10" fmla="*/ 492 w 985"/>
                <a:gd name="T11" fmla="*/ 0 h 531"/>
                <a:gd name="T12" fmla="*/ 0 w 985"/>
                <a:gd name="T13" fmla="*/ 265 h 531"/>
                <a:gd name="T14" fmla="*/ 492 w 985"/>
                <a:gd name="T15" fmla="*/ 531 h 531"/>
                <a:gd name="T16" fmla="*/ 985 w 985"/>
                <a:gd name="T17" fmla="*/ 265 h 531"/>
                <a:gd name="T18" fmla="*/ 492 w 985"/>
                <a:gd name="T19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85" h="531">
                  <a:moveTo>
                    <a:pt x="492" y="60"/>
                  </a:moveTo>
                  <a:cubicBezTo>
                    <a:pt x="747" y="60"/>
                    <a:pt x="925" y="168"/>
                    <a:pt x="925" y="265"/>
                  </a:cubicBezTo>
                  <a:cubicBezTo>
                    <a:pt x="925" y="362"/>
                    <a:pt x="747" y="471"/>
                    <a:pt x="492" y="471"/>
                  </a:cubicBezTo>
                  <a:cubicBezTo>
                    <a:pt x="237" y="471"/>
                    <a:pt x="60" y="362"/>
                    <a:pt x="60" y="265"/>
                  </a:cubicBezTo>
                  <a:cubicBezTo>
                    <a:pt x="60" y="168"/>
                    <a:pt x="237" y="60"/>
                    <a:pt x="492" y="60"/>
                  </a:cubicBezTo>
                  <a:moveTo>
                    <a:pt x="492" y="0"/>
                  </a:moveTo>
                  <a:cubicBezTo>
                    <a:pt x="220" y="0"/>
                    <a:pt x="0" y="119"/>
                    <a:pt x="0" y="265"/>
                  </a:cubicBezTo>
                  <a:cubicBezTo>
                    <a:pt x="0" y="412"/>
                    <a:pt x="220" y="531"/>
                    <a:pt x="492" y="531"/>
                  </a:cubicBezTo>
                  <a:cubicBezTo>
                    <a:pt x="764" y="531"/>
                    <a:pt x="985" y="412"/>
                    <a:pt x="985" y="265"/>
                  </a:cubicBezTo>
                  <a:cubicBezTo>
                    <a:pt x="985" y="119"/>
                    <a:pt x="764" y="0"/>
                    <a:pt x="492" y="0"/>
                  </a:cubicBezTo>
                  <a:close/>
                </a:path>
              </a:pathLst>
            </a:custGeom>
            <a:solidFill>
              <a:srgbClr val="1D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774F07B3-858D-608A-8FF6-B6833C1D5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6335" y="3769438"/>
              <a:ext cx="2185814" cy="725288"/>
            </a:xfrm>
            <a:custGeom>
              <a:avLst/>
              <a:gdLst>
                <a:gd name="T0" fmla="*/ 985 w 985"/>
                <a:gd name="T1" fmla="*/ 184 h 449"/>
                <a:gd name="T2" fmla="*/ 492 w 985"/>
                <a:gd name="T3" fmla="*/ 449 h 449"/>
                <a:gd name="T4" fmla="*/ 0 w 985"/>
                <a:gd name="T5" fmla="*/ 184 h 449"/>
                <a:gd name="T6" fmla="*/ 0 w 985"/>
                <a:gd name="T7" fmla="*/ 0 h 449"/>
                <a:gd name="T8" fmla="*/ 492 w 985"/>
                <a:gd name="T9" fmla="*/ 266 h 449"/>
                <a:gd name="T10" fmla="*/ 985 w 985"/>
                <a:gd name="T11" fmla="*/ 0 h 449"/>
                <a:gd name="T12" fmla="*/ 985 w 985"/>
                <a:gd name="T13" fmla="*/ 184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5" h="449">
                  <a:moveTo>
                    <a:pt x="985" y="184"/>
                  </a:moveTo>
                  <a:cubicBezTo>
                    <a:pt x="985" y="330"/>
                    <a:pt x="764" y="449"/>
                    <a:pt x="492" y="449"/>
                  </a:cubicBezTo>
                  <a:cubicBezTo>
                    <a:pt x="220" y="449"/>
                    <a:pt x="0" y="330"/>
                    <a:pt x="0" y="18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7"/>
                    <a:pt x="220" y="266"/>
                    <a:pt x="492" y="266"/>
                  </a:cubicBezTo>
                  <a:cubicBezTo>
                    <a:pt x="764" y="266"/>
                    <a:pt x="985" y="147"/>
                    <a:pt x="985" y="0"/>
                  </a:cubicBezTo>
                  <a:lnTo>
                    <a:pt x="985" y="184"/>
                  </a:lnTo>
                  <a:close/>
                </a:path>
              </a:pathLst>
            </a:custGeom>
            <a:solidFill>
              <a:srgbClr val="1BA3E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3" name="직선 연결선 250">
            <a:extLst>
              <a:ext uri="{FF2B5EF4-FFF2-40B4-BE49-F238E27FC236}">
                <a16:creationId xmlns:a16="http://schemas.microsoft.com/office/drawing/2014/main" id="{5EF1DEF1-912D-629D-6B2E-21B6FA2B57D1}"/>
              </a:ext>
            </a:extLst>
          </p:cNvPr>
          <p:cNvCxnSpPr/>
          <p:nvPr/>
        </p:nvCxnSpPr>
        <p:spPr>
          <a:xfrm flipH="1" flipV="1">
            <a:off x="10243292" y="3252035"/>
            <a:ext cx="2820" cy="866494"/>
          </a:xfrm>
          <a:prstGeom prst="line">
            <a:avLst/>
          </a:prstGeom>
          <a:noFill/>
          <a:ln w="12700" cap="flat" cmpd="sng" algn="ctr">
            <a:solidFill>
              <a:srgbClr val="1BA3E2"/>
            </a:solidFill>
            <a:prstDash val="dash"/>
            <a:miter lim="800000"/>
            <a:headEnd type="oval" w="lg" len="lg"/>
          </a:ln>
          <a:effectLst/>
        </p:spPr>
      </p:cxnSp>
      <p:sp>
        <p:nvSpPr>
          <p:cNvPr id="34" name="Oval 95">
            <a:extLst>
              <a:ext uri="{FF2B5EF4-FFF2-40B4-BE49-F238E27FC236}">
                <a16:creationId xmlns:a16="http://schemas.microsoft.com/office/drawing/2014/main" id="{2E655585-B4A2-B01E-3375-E6A9D7C52B46}"/>
              </a:ext>
            </a:extLst>
          </p:cNvPr>
          <p:cNvSpPr/>
          <p:nvPr/>
        </p:nvSpPr>
        <p:spPr>
          <a:xfrm>
            <a:off x="9787501" y="2337635"/>
            <a:ext cx="914402" cy="9144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1BA3E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96">
            <a:extLst>
              <a:ext uri="{FF2B5EF4-FFF2-40B4-BE49-F238E27FC236}">
                <a16:creationId xmlns:a16="http://schemas.microsoft.com/office/drawing/2014/main" id="{482A8619-0892-1775-3195-245CF0C2624D}"/>
              </a:ext>
            </a:extLst>
          </p:cNvPr>
          <p:cNvSpPr txBox="1"/>
          <p:nvPr/>
        </p:nvSpPr>
        <p:spPr>
          <a:xfrm>
            <a:off x="9538944" y="4964670"/>
            <a:ext cx="1903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1B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 DE</a:t>
            </a:r>
          </a:p>
          <a:p>
            <a:pPr algn="ctr"/>
            <a:r>
              <a:rPr lang="en-US" b="1" dirty="0">
                <a:solidFill>
                  <a:srgbClr val="1BA3E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</a:p>
        </p:txBody>
      </p:sp>
      <p:sp>
        <p:nvSpPr>
          <p:cNvPr id="37" name="Rectangle 39">
            <a:extLst>
              <a:ext uri="{FF2B5EF4-FFF2-40B4-BE49-F238E27FC236}">
                <a16:creationId xmlns:a16="http://schemas.microsoft.com/office/drawing/2014/main" id="{3EA702E6-B87A-EF0D-3564-D039CEE42B38}"/>
              </a:ext>
            </a:extLst>
          </p:cNvPr>
          <p:cNvSpPr/>
          <p:nvPr/>
        </p:nvSpPr>
        <p:spPr>
          <a:xfrm>
            <a:off x="10076480" y="2635972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9170"/>
            <a:r>
              <a:rPr lang="en-US" b="1" dirty="0">
                <a:solidFill>
                  <a:srgbClr val="1BA3E2"/>
                </a:solidFill>
                <a:latin typeface="Arial" panose="020B0604020202020204" pitchFamily="34" charset="0"/>
                <a:ea typeface="Questrial" pitchFamily="2" charset="0"/>
                <a:cs typeface="Arial" panose="020B0604020202020204" pitchFamily="34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12284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295092" y="2595683"/>
            <a:ext cx="1634301" cy="1634301"/>
            <a:chOff x="1220118" y="2343274"/>
            <a:chExt cx="2450851" cy="2450851"/>
          </a:xfrm>
        </p:grpSpPr>
        <p:sp>
          <p:nvSpPr>
            <p:cNvPr id="29" name="Oval 28"/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0" name="Oval 29"/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31" name="Oval 30"/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11000">
                  <a:srgbClr val="1277C6"/>
                </a:gs>
                <a:gs pos="67000">
                  <a:srgbClr val="1BA3E2"/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sp>
        <p:nvSpPr>
          <p:cNvPr id="35" name="Text Placeholder 1">
            <a:extLst>
              <a:ext uri="{FF2B5EF4-FFF2-40B4-BE49-F238E27FC236}">
                <a16:creationId xmlns:a16="http://schemas.microsoft.com/office/drawing/2014/main" id="{89DF5EC5-5675-3F40-A40F-1099633F0A3D}"/>
              </a:ext>
            </a:extLst>
          </p:cNvPr>
          <p:cNvSpPr txBox="1">
            <a:spLocks/>
          </p:cNvSpPr>
          <p:nvPr/>
        </p:nvSpPr>
        <p:spPr>
          <a:xfrm>
            <a:off x="5846830" y="55628"/>
            <a:ext cx="6111490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2500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Y COMPOSICIÓN DEL </a:t>
            </a:r>
            <a:endParaRPr lang="ko-KR" altLang="en-US" sz="2500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id="{1B232C9A-6119-6246-A0DF-D255C9C3DC6E}"/>
              </a:ext>
            </a:extLst>
          </p:cNvPr>
          <p:cNvSpPr txBox="1">
            <a:spLocks/>
          </p:cNvSpPr>
          <p:nvPr/>
        </p:nvSpPr>
        <p:spPr>
          <a:xfrm>
            <a:off x="5846830" y="452439"/>
            <a:ext cx="4755048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4000" b="1" dirty="0">
                <a:solidFill>
                  <a:srgbClr val="0330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GLOSARIO</a:t>
            </a:r>
            <a:endParaRPr lang="ko-KR" altLang="en-US" sz="4000" b="1" dirty="0">
              <a:solidFill>
                <a:srgbClr val="0330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8" name="Group 27">
            <a:extLst>
              <a:ext uri="{FF2B5EF4-FFF2-40B4-BE49-F238E27FC236}">
                <a16:creationId xmlns:a16="http://schemas.microsoft.com/office/drawing/2014/main" id="{B14B28DB-0C38-7B46-AD82-01AAD5615F8E}"/>
              </a:ext>
            </a:extLst>
          </p:cNvPr>
          <p:cNvGrpSpPr/>
          <p:nvPr/>
        </p:nvGrpSpPr>
        <p:grpSpPr>
          <a:xfrm>
            <a:off x="4106002" y="5044579"/>
            <a:ext cx="1634301" cy="1634301"/>
            <a:chOff x="1220118" y="2343274"/>
            <a:chExt cx="2450851" cy="2450851"/>
          </a:xfrm>
        </p:grpSpPr>
        <p:sp>
          <p:nvSpPr>
            <p:cNvPr id="49" name="Oval 28">
              <a:extLst>
                <a:ext uri="{FF2B5EF4-FFF2-40B4-BE49-F238E27FC236}">
                  <a16:creationId xmlns:a16="http://schemas.microsoft.com/office/drawing/2014/main" id="{034C3B5E-A390-744B-BD34-97EC36C968D4}"/>
                </a:ext>
              </a:extLst>
            </p:cNvPr>
            <p:cNvSpPr/>
            <p:nvPr/>
          </p:nvSpPr>
          <p:spPr>
            <a:xfrm>
              <a:off x="1220118" y="2343274"/>
              <a:ext cx="2450851" cy="2450851"/>
            </a:xfrm>
            <a:prstGeom prst="ellipse">
              <a:avLst/>
            </a:prstGeom>
            <a:solidFill>
              <a:schemeClr val="accent3">
                <a:alpha val="1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0" name="Oval 29">
              <a:extLst>
                <a:ext uri="{FF2B5EF4-FFF2-40B4-BE49-F238E27FC236}">
                  <a16:creationId xmlns:a16="http://schemas.microsoft.com/office/drawing/2014/main" id="{71B12391-31C2-4F44-A8A9-BFE5771E1BD7}"/>
                </a:ext>
              </a:extLst>
            </p:cNvPr>
            <p:cNvSpPr/>
            <p:nvPr/>
          </p:nvSpPr>
          <p:spPr>
            <a:xfrm>
              <a:off x="1395764" y="2518920"/>
              <a:ext cx="2099561" cy="2099561"/>
            </a:xfrm>
            <a:prstGeom prst="ellipse">
              <a:avLst/>
            </a:prstGeom>
            <a:solidFill>
              <a:schemeClr val="accent3">
                <a:alpha val="2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  <p:sp>
          <p:nvSpPr>
            <p:cNvPr id="51" name="Oval 30">
              <a:extLst>
                <a:ext uri="{FF2B5EF4-FFF2-40B4-BE49-F238E27FC236}">
                  <a16:creationId xmlns:a16="http://schemas.microsoft.com/office/drawing/2014/main" id="{E0E8DA99-4154-2B45-BA81-70C124252FAA}"/>
                </a:ext>
              </a:extLst>
            </p:cNvPr>
            <p:cNvSpPr/>
            <p:nvPr/>
          </p:nvSpPr>
          <p:spPr>
            <a:xfrm>
              <a:off x="1580469" y="2703625"/>
              <a:ext cx="1730150" cy="1730150"/>
            </a:xfrm>
            <a:prstGeom prst="ellipse">
              <a:avLst/>
            </a:prstGeom>
            <a:gradFill>
              <a:gsLst>
                <a:gs pos="11000">
                  <a:srgbClr val="1277C6"/>
                </a:gs>
                <a:gs pos="67000">
                  <a:srgbClr val="1BA3E2"/>
                </a:gs>
              </a:gsLst>
              <a:lin ang="135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/>
            </a:p>
          </p:txBody>
        </p:sp>
      </p:grpSp>
      <p:pic>
        <p:nvPicPr>
          <p:cNvPr id="33" name="Gráfico 32">
            <a:extLst>
              <a:ext uri="{FF2B5EF4-FFF2-40B4-BE49-F238E27FC236}">
                <a16:creationId xmlns:a16="http://schemas.microsoft.com/office/drawing/2014/main" id="{39C9120E-9FAD-45B7-8290-E7733975D0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80932" y="5441390"/>
            <a:ext cx="684439" cy="755843"/>
          </a:xfrm>
          <a:prstGeom prst="rect">
            <a:avLst/>
          </a:prstGeom>
        </p:spPr>
      </p:pic>
      <p:pic>
        <p:nvPicPr>
          <p:cNvPr id="34" name="Gráfico 33">
            <a:extLst>
              <a:ext uri="{FF2B5EF4-FFF2-40B4-BE49-F238E27FC236}">
                <a16:creationId xmlns:a16="http://schemas.microsoft.com/office/drawing/2014/main" id="{66CA102E-7818-4AEC-9EBE-925FA62667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709" y="3035300"/>
            <a:ext cx="698499" cy="698499"/>
          </a:xfrm>
          <a:prstGeom prst="rect">
            <a:avLst/>
          </a:prstGeom>
        </p:spPr>
      </p:pic>
      <p:sp>
        <p:nvSpPr>
          <p:cNvPr id="2" name="TextBox 30">
            <a:extLst>
              <a:ext uri="{FF2B5EF4-FFF2-40B4-BE49-F238E27FC236}">
                <a16:creationId xmlns:a16="http://schemas.microsoft.com/office/drawing/2014/main" id="{CDE7C1AD-CC99-9035-542D-0173D3D4F143}"/>
              </a:ext>
            </a:extLst>
          </p:cNvPr>
          <p:cNvSpPr txBox="1"/>
          <p:nvPr/>
        </p:nvSpPr>
        <p:spPr>
          <a:xfrm>
            <a:off x="6197600" y="1516754"/>
            <a:ext cx="5582182" cy="489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s-MX" altLang="ko-KR" sz="2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MX" altLang="ko-KR" sz="2350" b="1" i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Glosario para el aprovechamiento estadístico y geográfico de registros administrativos</a:t>
            </a:r>
            <a:r>
              <a:rPr lang="es-MX" altLang="ko-KR" sz="23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altLang="ko-KR" sz="2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acompaña a los Lineamientos,</a:t>
            </a:r>
            <a:r>
              <a:rPr lang="es-MX" altLang="ko-KR" sz="235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ko-KR" sz="2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el propósito de contribuir a la </a:t>
            </a:r>
            <a:r>
              <a:rPr lang="es-MX" altLang="ko-KR" sz="235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armonización conceptual de los términos involucrados en el aprovechamiento de registros administrativos </a:t>
            </a:r>
            <a:r>
              <a:rPr lang="es-MX" altLang="ko-KR" sz="2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 generación y difusión de información estadística y geográfica.</a:t>
            </a:r>
          </a:p>
          <a:p>
            <a:pPr algn="just">
              <a:spcAft>
                <a:spcPts val="800"/>
              </a:spcAft>
            </a:pPr>
            <a:r>
              <a:rPr lang="es-MX" altLang="ko-KR" sz="2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ello, incluye </a:t>
            </a:r>
            <a:r>
              <a:rPr lang="es-MX" altLang="ko-KR" sz="235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 conceptos</a:t>
            </a:r>
            <a:r>
              <a:rPr lang="es-MX" altLang="ko-KR" sz="2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sus </a:t>
            </a:r>
            <a:r>
              <a:rPr lang="es-MX" altLang="ko-KR" sz="235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definiciones</a:t>
            </a:r>
            <a:r>
              <a:rPr lang="es-MX" altLang="ko-KR" sz="2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los enlaces a las </a:t>
            </a:r>
            <a:r>
              <a:rPr lang="es-MX" altLang="ko-KR" sz="235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fuentes de origen</a:t>
            </a:r>
            <a:r>
              <a:rPr lang="es-MX" altLang="ko-KR" sz="235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altLang="ko-KR" sz="23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dichos términos.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03F58863-0CC9-841F-5C36-B7A1C8289B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27985" y="1154528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31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D9AF52-38F5-9644-972B-5BFA1A6D327D}"/>
              </a:ext>
            </a:extLst>
          </p:cNvPr>
          <p:cNvSpPr txBox="1">
            <a:spLocks/>
          </p:cNvSpPr>
          <p:nvPr/>
        </p:nvSpPr>
        <p:spPr>
          <a:xfrm>
            <a:off x="7416792" y="3083815"/>
            <a:ext cx="3625851" cy="57606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altLang="ko-KR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1923E543-900F-4142-BA6E-DEC424341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04281" y="3904712"/>
            <a:ext cx="736600" cy="16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13359"/>
      </p:ext>
    </p:extLst>
  </p:cSld>
  <p:clrMapOvr>
    <a:masterClrMapping/>
  </p:clrMapOvr>
</p:sld>
</file>

<file path=ppt/theme/theme1.xml><?xml version="1.0" encoding="utf-8"?>
<a:theme xmlns:a="http://schemas.openxmlformats.org/drawingml/2006/main" name="Plantilla institucional_202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institucional_2021</Template>
  <TotalTime>3478</TotalTime>
  <Words>823</Words>
  <Application>Microsoft Office PowerPoint</Application>
  <PresentationFormat>Panorámica</PresentationFormat>
  <Paragraphs>81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Plantilla institucional_2021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MENDOZA GARCIA VERONICA</dc:creator>
  <cp:lastModifiedBy>INEGI</cp:lastModifiedBy>
  <cp:revision>126</cp:revision>
  <dcterms:created xsi:type="dcterms:W3CDTF">2021-04-19T19:35:54Z</dcterms:created>
  <dcterms:modified xsi:type="dcterms:W3CDTF">2022-11-30T02:09:13Z</dcterms:modified>
</cp:coreProperties>
</file>